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66" r:id="rId2"/>
    <p:sldId id="960" r:id="rId3"/>
    <p:sldId id="898" r:id="rId4"/>
    <p:sldId id="901" r:id="rId5"/>
    <p:sldId id="961" r:id="rId6"/>
    <p:sldId id="940" r:id="rId7"/>
    <p:sldId id="962" r:id="rId8"/>
    <p:sldId id="945" r:id="rId9"/>
    <p:sldId id="914" r:id="rId10"/>
    <p:sldId id="963" r:id="rId11"/>
    <p:sldId id="948" r:id="rId12"/>
    <p:sldId id="949" r:id="rId13"/>
    <p:sldId id="902" r:id="rId14"/>
    <p:sldId id="941" r:id="rId15"/>
    <p:sldId id="903" r:id="rId16"/>
    <p:sldId id="904" r:id="rId17"/>
    <p:sldId id="905" r:id="rId18"/>
    <p:sldId id="907" r:id="rId19"/>
    <p:sldId id="909" r:id="rId20"/>
    <p:sldId id="974" r:id="rId21"/>
    <p:sldId id="911" r:id="rId22"/>
    <p:sldId id="919" r:id="rId23"/>
    <p:sldId id="921" r:id="rId24"/>
    <p:sldId id="924" r:id="rId25"/>
    <p:sldId id="975" r:id="rId26"/>
    <p:sldId id="925" r:id="rId27"/>
    <p:sldId id="964" r:id="rId28"/>
    <p:sldId id="926" r:id="rId29"/>
    <p:sldId id="927" r:id="rId30"/>
    <p:sldId id="976" r:id="rId31"/>
    <p:sldId id="928" r:id="rId32"/>
    <p:sldId id="967" r:id="rId33"/>
    <p:sldId id="977" r:id="rId34"/>
    <p:sldId id="965" r:id="rId35"/>
    <p:sldId id="968" r:id="rId36"/>
    <p:sldId id="969" r:id="rId37"/>
    <p:sldId id="930" r:id="rId38"/>
    <p:sldId id="966" r:id="rId39"/>
    <p:sldId id="932" r:id="rId40"/>
    <p:sldId id="934" r:id="rId41"/>
    <p:sldId id="935" r:id="rId42"/>
    <p:sldId id="971" r:id="rId43"/>
    <p:sldId id="972" r:id="rId44"/>
    <p:sldId id="973" r:id="rId45"/>
    <p:sldId id="284" r:id="rId4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schnitt ohne Titel" id="{2A05BA35-E56F-404F-B38C-691FF42713FD}">
          <p14:sldIdLst/>
        </p14:section>
        <p14:section name="Abschnitt ohne Titel" id="{009DB721-439E-4651-92C5-C897D9FC0BEB}">
          <p14:sldIdLst>
            <p14:sldId id="266"/>
            <p14:sldId id="960"/>
            <p14:sldId id="898"/>
            <p14:sldId id="901"/>
            <p14:sldId id="961"/>
            <p14:sldId id="940"/>
            <p14:sldId id="962"/>
            <p14:sldId id="945"/>
            <p14:sldId id="914"/>
            <p14:sldId id="963"/>
            <p14:sldId id="948"/>
            <p14:sldId id="949"/>
            <p14:sldId id="902"/>
            <p14:sldId id="941"/>
            <p14:sldId id="903"/>
            <p14:sldId id="904"/>
            <p14:sldId id="905"/>
            <p14:sldId id="907"/>
            <p14:sldId id="909"/>
            <p14:sldId id="974"/>
            <p14:sldId id="911"/>
            <p14:sldId id="919"/>
            <p14:sldId id="921"/>
            <p14:sldId id="924"/>
            <p14:sldId id="975"/>
            <p14:sldId id="925"/>
            <p14:sldId id="964"/>
            <p14:sldId id="926"/>
            <p14:sldId id="927"/>
            <p14:sldId id="976"/>
            <p14:sldId id="928"/>
            <p14:sldId id="967"/>
            <p14:sldId id="977"/>
            <p14:sldId id="965"/>
            <p14:sldId id="968"/>
            <p14:sldId id="969"/>
            <p14:sldId id="930"/>
            <p14:sldId id="966"/>
            <p14:sldId id="932"/>
            <p14:sldId id="934"/>
            <p14:sldId id="935"/>
            <p14:sldId id="971"/>
            <p14:sldId id="972"/>
            <p14:sldId id="973"/>
            <p14:sldId id="28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8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3B8972-53DF-48A5-BEE0-79C234008D34}" v="25" dt="2024-01-05T12:15:32.389"/>
    <p1510:client id="{75AF08C3-C1D1-46AA-B3B3-399CEDAE695B}" v="15" dt="2024-01-04T13:25:58.8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52" autoAdjust="0"/>
    <p:restoredTop sz="77870" autoAdjust="0"/>
  </p:normalViewPr>
  <p:slideViewPr>
    <p:cSldViewPr snapToGrid="0">
      <p:cViewPr varScale="1">
        <p:scale>
          <a:sx n="124" d="100"/>
          <a:sy n="124" d="100"/>
        </p:scale>
        <p:origin x="1194" y="96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392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4B3F7-0BB7-4DD5-A083-675113F07BAF}" type="datetimeFigureOut">
              <a:rPr lang="de-CH" smtClean="0"/>
              <a:t>16.10.2024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DF51B-C041-4828-8572-AED2A736EDF1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8774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DF51B-C041-4828-8572-AED2A736EDF1}" type="slidenum">
              <a:rPr lang="de-CH" smtClean="0"/>
              <a:t>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45919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212FC-1747-0C88-C1EC-DBC0BCF42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E318E19-59BD-AFEE-21AE-D34587C019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7D5E0A8-9F97-3E3A-5DA5-9F8B485494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Titel: Gib dem Schritt / Teilaufgabe einen aussagekräftigen Titel</a:t>
            </a:r>
          </a:p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BAF526-D73D-3C71-2EB3-A10A64D915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DF51B-C041-4828-8572-AED2A736EDF1}" type="slidenum">
              <a:rPr lang="de-CH" smtClean="0"/>
              <a:t>25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18105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="1" dirty="0"/>
              <a:t>Datei(en) auswählen</a:t>
            </a:r>
          </a:p>
          <a:p>
            <a:r>
              <a:rPr lang="de-CH" dirty="0"/>
              <a:t>Variante 1: Bild (Foto)</a:t>
            </a:r>
          </a:p>
          <a:p>
            <a:r>
              <a:rPr lang="de-CH" dirty="0"/>
              <a:t>Variante 2: Dokument (PDF)</a:t>
            </a:r>
          </a:p>
          <a:p>
            <a:r>
              <a:rPr lang="de-CH" dirty="0"/>
              <a:t>Variante 3: Link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DF51B-C041-4828-8572-AED2A736EDF1}" type="slidenum">
              <a:rPr lang="de-CH" smtClean="0"/>
              <a:t>26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703044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DF51B-C041-4828-8572-AED2A736EDF1}" type="slidenum">
              <a:rPr lang="de-CH" smtClean="0"/>
              <a:t>27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4411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dirty="0"/>
              <a:t>Werk Teilen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«Teilen»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Name + E-Mail Adresse in Maske ergänzen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«Teilen»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Gewählte Person erhält Link zu deinem Werk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Person kann «Werk ansehen» (kein </a:t>
            </a:r>
            <a:r>
              <a:rPr lang="de-CH" dirty="0" err="1"/>
              <a:t>Konvink</a:t>
            </a:r>
            <a:r>
              <a:rPr lang="de-CH" dirty="0"/>
              <a:t>-Konto erforderlich)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Werk erscheint als Vorschau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Kommentar kann bei der Vorschau ganz unten eingegeben werden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Durch «Publizieren» wird der Kommentar in der Vorschau erfasst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Lernender findet unter «Ansehen» die erhaltenen Kommentare ganz unten in der Vorschau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CH" dirty="0"/>
              <a:t>Es können mehrere Kommentare durch verschiedene Personen hinterlassen werden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DF51B-C041-4828-8572-AED2A736EDF1}" type="slidenum">
              <a:rPr lang="de-CH" smtClean="0"/>
              <a:t>41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91893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DF51B-C041-4828-8572-AED2A736EDF1}" type="slidenum">
              <a:rPr lang="de-CH" smtClean="0"/>
              <a:t>42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41204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Praxisauftrag als erledigt dokumentieren und Werk verlinken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DF51B-C041-4828-8572-AED2A736EDF1}" type="slidenum">
              <a:rPr lang="de-CH" smtClean="0"/>
              <a:t>43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68546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DF51B-C041-4828-8572-AED2A736EDF1}" type="slidenum">
              <a:rPr lang="de-CH" smtClean="0"/>
              <a:t>44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374806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DF51B-C041-4828-8572-AED2A736EDF1}" type="slidenum">
              <a:rPr lang="de-CH" smtClean="0"/>
              <a:t>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49294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Unter «Mein Profil» können Angaben zur Person + das Profilbild angepasst werden</a:t>
            </a:r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DF51B-C041-4828-8572-AED2A736EDF1}" type="slidenum">
              <a:rPr lang="de-CH" smtClean="0"/>
              <a:t>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62841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DF51B-C041-4828-8572-AED2A736EDF1}" type="slidenum">
              <a:rPr lang="de-CH" smtClean="0"/>
              <a:t>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8817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PDF kann nicht gespeichert werden……</a:t>
            </a:r>
          </a:p>
          <a:p>
            <a:r>
              <a:rPr lang="de-CH" dirty="0"/>
              <a:t>PDF unter Downloads mit rechter Maustaste anklicken</a:t>
            </a:r>
          </a:p>
          <a:p>
            <a:r>
              <a:rPr lang="de-CH" dirty="0"/>
              <a:t>Öffnen mit</a:t>
            </a:r>
          </a:p>
          <a:p>
            <a:r>
              <a:rPr lang="de-CH" dirty="0"/>
              <a:t>Microsoft Edge oder Firefox auswählen</a:t>
            </a:r>
          </a:p>
          <a:p>
            <a:r>
              <a:rPr lang="de-CH" dirty="0"/>
              <a:t>Speichern unter</a:t>
            </a:r>
          </a:p>
          <a:p>
            <a:r>
              <a:rPr lang="de-CH" dirty="0"/>
              <a:t>Ordner zum Abspeichern auswählen….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DF51B-C041-4828-8572-AED2A736EDF1}" type="slidenum">
              <a:rPr lang="de-CH" smtClean="0"/>
              <a:t>10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53437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Variante 1: Praxisauftrag mehrheitlich vorhanden</a:t>
            </a:r>
          </a:p>
          <a:p>
            <a:r>
              <a:rPr lang="de-CH" dirty="0"/>
              <a:t>Variante 2: Umfangreichen Projekten, kein Praxisauftrag vorhanden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DF51B-C041-4828-8572-AED2A736EDF1}" type="slidenum">
              <a:rPr lang="de-CH" smtClean="0"/>
              <a:t>16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40387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Infobutton oder </a:t>
            </a:r>
            <a:r>
              <a:rPr lang="de-CH" dirty="0" err="1"/>
              <a:t>Infopin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DF51B-C041-4828-8572-AED2A736EDF1}" type="slidenum">
              <a:rPr lang="de-CH" smtClean="0"/>
              <a:t>18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02827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DF51B-C041-4828-8572-AED2A736EDF1}" type="slidenum">
              <a:rPr lang="de-CH" smtClean="0"/>
              <a:t>23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31068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Titel: Gib dem Schritt / Teilaufgabe einen aussagekräftigen Titel</a:t>
            </a:r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FDF51B-C041-4828-8572-AED2A736EDF1}" type="slidenum">
              <a:rPr lang="de-CH" smtClean="0"/>
              <a:t>24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84168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F0B286-F65C-B82F-50D2-BEAA3977E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F2BEBCB-6E74-6130-065A-D879FF7856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D244CC-2F8B-791A-8177-6F99DDCB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05.01.2024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0B73B9F-67F0-211B-487E-D0CD63BC7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holzbauschweiz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8FBBBFC-871D-C62D-D84E-9C87A3AD5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ADFA-40A0-4483-A131-29DD6B1F477C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07759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458E6B-5FD3-3DC2-C3CC-E8D289B4B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9139B31-50D2-40E9-9593-89697CAC2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FCF97CC-D931-6AAB-D888-B7D13DE35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05.01.2024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2DA369-D35E-F8DB-D3AE-7A16EE167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holzbauschweiz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58BC00-4741-8FA2-D74B-17F01F883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ADFA-40A0-4483-A131-29DD6B1F477C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49147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4BBC39C-5C87-5842-6936-073E2956F7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1436523-077F-6262-BCD5-EA1DD009D8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079197-0C35-B36C-58BF-56E2EAB5B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05.01.2024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BE7DEC8-82C8-1531-1C8D-6A15E8849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holzbauschweiz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12BD6A-2B93-AC36-FC9C-F522028E3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ADFA-40A0-4483-A131-29DD6B1F477C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76007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992966-A211-4F6E-9170-972BCF45C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57FD85-AC0B-4D14-821D-FE9B94825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1BC0B-3769-4CBA-9A7B-AA32E614EB27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010953-3546-4290-BA6D-D7F662A3F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 dirty="0"/>
              <a:t>Fusszeile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B592DEC-4CF7-48F6-B4FE-D0061E31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‹Nr.›</a:t>
            </a:fld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AF47A69D-0D36-46B7-AA3A-FF14576B19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lIns="216000"/>
          <a:lstStyle>
            <a:lvl1pPr marL="360000" indent="-360000">
              <a:buFont typeface="+mj-lt"/>
              <a:buAutoNum type="arabicPeriod"/>
              <a:tabLst>
                <a:tab pos="6192000" algn="l"/>
              </a:tabLst>
              <a:defRPr>
                <a:latin typeface="+mj-lt"/>
              </a:defRPr>
            </a:lvl1pPr>
            <a:lvl2pPr marL="360000" indent="-360000">
              <a:buFont typeface="Arial" panose="020B0604020202020204" pitchFamily="34" charset="0"/>
              <a:buChar char="—"/>
              <a:tabLst>
                <a:tab pos="4680000" algn="l"/>
              </a:tabLst>
              <a:defRPr b="0"/>
            </a:lvl2pPr>
            <a:lvl3pPr marL="0" indent="0">
              <a:buNone/>
              <a:tabLst>
                <a:tab pos="4680000" algn="l"/>
              </a:tabLst>
              <a:defRPr/>
            </a:lvl3pPr>
            <a:lvl4pPr>
              <a:tabLst>
                <a:tab pos="4680000" algn="l"/>
              </a:tabLst>
              <a:defRPr/>
            </a:lvl4pPr>
            <a:lvl5pPr>
              <a:tabLst>
                <a:tab pos="4680000" algn="l"/>
              </a:tabLst>
              <a:defRPr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FE02DDB2-FD1D-42AB-9EA1-DFC58E8310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4891" y="1047850"/>
            <a:ext cx="11040535" cy="540000"/>
          </a:xfrm>
        </p:spPr>
        <p:txBody>
          <a:bodyPr/>
          <a:lstStyle>
            <a:lvl1pPr>
              <a:defRPr sz="2400" b="0" cap="none" baseline="0">
                <a:solidFill>
                  <a:srgbClr val="FFFFFF"/>
                </a:solidFill>
                <a:latin typeface="+mj-lt"/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CH" dirty="0"/>
              <a:t>Untertitel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98C61F76-0CC0-4C8B-88BF-153D94079F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7014" y="225425"/>
            <a:ext cx="11737974" cy="363538"/>
          </a:xfrm>
        </p:spPr>
        <p:txBody>
          <a:bodyPr lIns="216000" tIns="0" anchor="ctr" anchorCtr="0"/>
          <a:lstStyle>
            <a:lvl1pPr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CH" dirty="0"/>
              <a:t>Bereich einfügen</a:t>
            </a:r>
          </a:p>
        </p:txBody>
      </p:sp>
    </p:spTree>
    <p:extLst>
      <p:ext uri="{BB962C8B-B14F-4D97-AF65-F5344CB8AC3E}">
        <p14:creationId xmlns:p14="http://schemas.microsoft.com/office/powerpoint/2010/main" val="2423052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09">
          <p15:clr>
            <a:srgbClr val="5ACBF0"/>
          </p15:clr>
        </p15:guide>
        <p15:guide id="3" orient="horz" pos="1162">
          <p15:clr>
            <a:srgbClr val="5ACBF0"/>
          </p15:clr>
        </p15:guide>
        <p15:guide id="4" pos="4180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DA85F8-5C5E-FFEA-48D4-9C697E953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3E2EE3-6F33-FE9E-ECB3-BF1248C56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91D795-6654-BDBE-A1F9-E3308D335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05.01.2024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9E19CA-B578-7D2A-BB5E-BB22BD20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holzbauschweiz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E0D266C-DBF2-03FE-1C89-3CB2B03A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ADFA-40A0-4483-A131-29DD6B1F477C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89504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FBB33C-0DE4-002F-2FEA-BA8A8540F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8E1164C-A019-074E-9A97-AA851F046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B7C154D-04CF-8942-75AB-BF40DF5A3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05.01.2024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246DCE-9101-FB71-1ACA-6AC4D9555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holzbauschweiz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B770F9-8B2E-AC9C-79FE-ECA112624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ADFA-40A0-4483-A131-29DD6B1F477C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60073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CE40E4-9E3C-B4AC-D1EA-A401E0DFD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179710-561D-8709-337D-D8312370D2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903246E-5BB6-E887-C25B-BBBC72C6A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8568E5B-28CB-EE97-87D4-0DAB9C6FE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05.01.2024</a:t>
            </a:r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7514E13-230E-50B9-A293-38E562194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holzbauschweiz</a:t>
            </a:r>
            <a:endParaRPr lang="de-CH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6311E51-AFF3-71BE-C6E7-12F4FC019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ADFA-40A0-4483-A131-29DD6B1F477C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158562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6AFB43-0C78-A28E-50B6-3771BE64E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1BE3F34-84F2-55B3-0AEF-E03DC1B00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754DDBA-C1A0-69D3-CC79-C17C00CF9E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8F14B52-7F7A-EB7B-1DE0-BAA858AA58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0F64CF1-6081-7ABD-E778-302015265F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ED2C42A-8D4E-FD16-1F4B-7F41908FE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05.01.2024</a:t>
            </a:r>
            <a:endParaRPr lang="de-CH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75D1528-1662-A2DD-7AF5-A6A558820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holzbauschweiz</a:t>
            </a:r>
            <a:endParaRPr lang="de-CH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88EA655-4D56-4349-E64F-8634854DD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ADFA-40A0-4483-A131-29DD6B1F477C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59649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851CAE-DF0C-2311-3343-5AF594D4F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99DA6E0-8F60-AE7F-9705-733FB4F29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05.01.2024</a:t>
            </a:r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F18426E-B894-88E8-C7C5-CD5C18C51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holzbauschweiz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6BD05A4-2B03-FA58-2549-43B81F863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ADFA-40A0-4483-A131-29DD6B1F477C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44098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B251234-52A0-3460-7E28-64BEBDE45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05.01.2024</a:t>
            </a:r>
            <a:endParaRPr lang="de-CH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BDE3A87-034F-49CA-7EF2-4BC612313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holzbauschweiz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14BBC68-DB67-02F7-ED70-41545E705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ADFA-40A0-4483-A131-29DD6B1F477C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56995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6E2625-8382-7E72-3BDA-84A921EA7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8E96BEE-0FAC-6784-D652-D4A7F0136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DFCC25C-66F2-6386-1CE1-0F059B03BD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E889A3D-EC6E-98E0-70A2-E99E75822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05.01.2024</a:t>
            </a:r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3C091C2-6085-1B1C-2049-36A996582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holzbauschweiz</a:t>
            </a:r>
            <a:endParaRPr lang="de-CH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D532B63-4F0E-6A09-001F-6CAB8B8EC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ADFA-40A0-4483-A131-29DD6B1F477C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59046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528802-D7B9-2453-79EA-3C6D7567D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A8FB883D-B186-10B8-083E-A8BDEBA76D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C742303-062C-042B-6143-122A0C75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FE7B1F5-4F04-E20D-197C-8B23DFE10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05.01.2024</a:t>
            </a:r>
            <a:endParaRPr lang="de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152606A-F3E1-627C-4DCC-21C354FF8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holzbauschweiz</a:t>
            </a:r>
            <a:endParaRPr lang="de-CH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BD8A8D-75C5-C815-FB1A-FF5068841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2ADFA-40A0-4483-A131-29DD6B1F477C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326363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9063414-6EB6-BE19-6874-282DBF6C5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E5FBA1A-0BC4-D083-30FA-3FDB2ED0AE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3BBD592-B395-BACA-5915-002B75AFB4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05.01.2024</a:t>
            </a:r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D1FF63-C399-C723-2ED2-912E3762E0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holzbauschweiz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3747D2E-CC2E-0C70-8DF6-4F9EAC2C18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2ADFA-40A0-4483-A131-29DD6B1F477C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36220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>
            <a:extLst>
              <a:ext uri="{FF2B5EF4-FFF2-40B4-BE49-F238E27FC236}">
                <a16:creationId xmlns:a16="http://schemas.microsoft.com/office/drawing/2014/main" id="{4FBB7BA0-FC71-EDC5-A1A9-AFCCF10463D4}"/>
              </a:ext>
            </a:extLst>
          </p:cNvPr>
          <p:cNvSpPr txBox="1"/>
          <p:nvPr/>
        </p:nvSpPr>
        <p:spPr>
          <a:xfrm>
            <a:off x="916744" y="1825821"/>
            <a:ext cx="955313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CH" sz="8000" b="1" dirty="0"/>
              <a:t>Erstellen einer </a:t>
            </a:r>
          </a:p>
          <a:p>
            <a:r>
              <a:rPr lang="de-CH" sz="8000" b="1" dirty="0"/>
              <a:t>Werkschau </a:t>
            </a:r>
            <a:r>
              <a:rPr lang="de-CH" sz="4000" b="1" dirty="0"/>
              <a:t>(Lerndokumentation)</a:t>
            </a:r>
            <a:br>
              <a:rPr lang="de-CH" sz="8000" b="1" dirty="0"/>
            </a:br>
            <a:r>
              <a:rPr lang="de-CH" sz="8000" b="1" dirty="0"/>
              <a:t>im Holzbau LAB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D8AD2DA-F3D9-92DC-AC1B-DA2058DB4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42" y="631507"/>
            <a:ext cx="11725275" cy="1114425"/>
          </a:xfrm>
          <a:prstGeom prst="rect">
            <a:avLst/>
          </a:prstGeom>
        </p:spPr>
      </p:pic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6D4539EB-4C39-8016-65DA-54BADFA78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13C75036-1C5A-EDC5-3697-85481B83C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effectLst>
            <a:outerShdw blurRad="50800" dist="38100" dir="2700000" algn="tl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/>
          <a:lstStyle/>
          <a:p>
            <a:fld id="{0A6ABA92-B65E-42F5-BB28-73DA50746AED}" type="slidenum">
              <a:rPr lang="de-CH" smtClean="0"/>
              <a:t>1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5496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2D9FED89-8B48-99CE-DBD0-35AA3A6161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9" t="76750" r="544" b="996"/>
          <a:stretch/>
        </p:blipFill>
        <p:spPr bwMode="auto">
          <a:xfrm>
            <a:off x="5146704" y="5167449"/>
            <a:ext cx="5297118" cy="8548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lumMod val="50000"/>
                <a:lumOff val="50000"/>
                <a:alpha val="65000"/>
              </a:scheme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2CEE908-D87E-C06F-9A13-8E9ABBC69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6704" y="1157213"/>
            <a:ext cx="5297118" cy="2340261"/>
          </a:xfrm>
          <a:prstGeom prst="rect">
            <a:avLst/>
          </a:prstGeom>
          <a:effectLst>
            <a:outerShdw blurRad="292100" dist="139700" dir="2700000" algn="tl" rotWithShape="0">
              <a:schemeClr val="tx1">
                <a:lumMod val="50000"/>
                <a:lumOff val="50000"/>
                <a:alpha val="65000"/>
              </a:scheme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Praxisauftrag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10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500" y="1964784"/>
            <a:ext cx="3862188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sz="1800" dirty="0"/>
              <a:t>Praxisauftrag erscheint im PDF-Format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sz="1800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sz="1800" dirty="0"/>
              <a:t>Speichern unter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sz="1800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sz="1800" dirty="0"/>
              <a:t>Ordner zum Abspeichern auswählen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sz="1800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sz="1800" dirty="0"/>
              <a:t>Dateiname evtl. anpassen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sz="1800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sz="1800" dirty="0"/>
              <a:t>Speichern</a:t>
            </a:r>
            <a:r>
              <a:rPr lang="de-CH" sz="2100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sz="2100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205D193-748C-29E3-E01B-C7795118BF00}"/>
              </a:ext>
            </a:extLst>
          </p:cNvPr>
          <p:cNvSpPr/>
          <p:nvPr/>
        </p:nvSpPr>
        <p:spPr>
          <a:xfrm>
            <a:off x="9248375" y="5626918"/>
            <a:ext cx="540000" cy="540000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6AC0ED3E-728C-7EEA-4BF4-EB8908A43C37}"/>
              </a:ext>
            </a:extLst>
          </p:cNvPr>
          <p:cNvCxnSpPr>
            <a:cxnSpLocks/>
          </p:cNvCxnSpPr>
          <p:nvPr/>
        </p:nvCxnSpPr>
        <p:spPr>
          <a:xfrm flipV="1">
            <a:off x="9159367" y="1281548"/>
            <a:ext cx="1119531" cy="570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>
            <a:extLst>
              <a:ext uri="{FF2B5EF4-FFF2-40B4-BE49-F238E27FC236}">
                <a16:creationId xmlns:a16="http://schemas.microsoft.com/office/drawing/2014/main" id="{6BFB9925-2BD8-B067-9800-62641F2694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9" t="835" r="1" b="72642"/>
          <a:stretch/>
        </p:blipFill>
        <p:spPr bwMode="auto">
          <a:xfrm>
            <a:off x="5146704" y="3820133"/>
            <a:ext cx="5297119" cy="1013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tx1">
                <a:lumMod val="50000"/>
                <a:lumOff val="50000"/>
                <a:alpha val="65000"/>
              </a:scheme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5B967B92-E421-9267-35F5-8856417478B2}"/>
              </a:ext>
            </a:extLst>
          </p:cNvPr>
          <p:cNvCxnSpPr>
            <a:cxnSpLocks/>
          </p:cNvCxnSpPr>
          <p:nvPr/>
        </p:nvCxnSpPr>
        <p:spPr>
          <a:xfrm flipV="1">
            <a:off x="7474343" y="4166634"/>
            <a:ext cx="641839" cy="3202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91835211-95BD-BAAB-4100-86B0E9F0C7EA}"/>
              </a:ext>
            </a:extLst>
          </p:cNvPr>
          <p:cNvCxnSpPr>
            <a:cxnSpLocks/>
          </p:cNvCxnSpPr>
          <p:nvPr/>
        </p:nvCxnSpPr>
        <p:spPr>
          <a:xfrm flipV="1">
            <a:off x="4825784" y="5466803"/>
            <a:ext cx="641839" cy="3202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28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575EA5E-4BDD-792D-AA84-448583AFD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740" y="2690209"/>
            <a:ext cx="4591686" cy="30884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Zurück zu </a:t>
            </a:r>
            <a:r>
              <a:rPr lang="de-CH" dirty="0" err="1"/>
              <a:t>Konvink</a:t>
            </a:r>
            <a:endParaRPr lang="de-CH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11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5800303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  <a:tabLst>
                <a:tab pos="7620000" algn="l"/>
              </a:tabLst>
            </a:pPr>
            <a:r>
              <a:rPr lang="de-CH" sz="1800" dirty="0"/>
              <a:t>Durch drücken der Browsertaste kehren sie zurück zu der Handlungskompetenz </a:t>
            </a:r>
          </a:p>
          <a:p>
            <a:pPr marL="0" indent="0">
              <a:spcBef>
                <a:spcPts val="1200"/>
              </a:spcBef>
              <a:buNone/>
              <a:tabLst>
                <a:tab pos="7620000" algn="l"/>
              </a:tabLst>
            </a:pPr>
            <a:endParaRPr lang="de-CH" sz="1800" dirty="0"/>
          </a:p>
          <a:p>
            <a:pPr marL="0" indent="0">
              <a:spcBef>
                <a:spcPts val="1200"/>
              </a:spcBef>
              <a:buNone/>
              <a:tabLst>
                <a:tab pos="7620000" algn="l"/>
              </a:tabLst>
            </a:pPr>
            <a:r>
              <a:rPr lang="de-CH" sz="1800" dirty="0"/>
              <a:t>	Taste Handlungskompetenz drücken </a:t>
            </a:r>
          </a:p>
          <a:p>
            <a:pPr marL="0" indent="0">
              <a:spcBef>
                <a:spcPts val="1200"/>
              </a:spcBef>
              <a:buNone/>
              <a:tabLst>
                <a:tab pos="7620000" algn="l"/>
              </a:tabLst>
            </a:pPr>
            <a:endParaRPr lang="de-CH" sz="1800" dirty="0"/>
          </a:p>
          <a:p>
            <a:pPr marL="0" indent="0">
              <a:spcBef>
                <a:spcPts val="1200"/>
              </a:spcBef>
              <a:buNone/>
              <a:tabLst>
                <a:tab pos="7620000" algn="l"/>
              </a:tabLst>
            </a:pPr>
            <a:endParaRPr lang="de-CH" sz="1800" dirty="0"/>
          </a:p>
          <a:p>
            <a:pPr marL="0" indent="0">
              <a:spcBef>
                <a:spcPts val="1200"/>
              </a:spcBef>
              <a:buNone/>
              <a:tabLst>
                <a:tab pos="7620000" algn="l"/>
              </a:tabLst>
            </a:pPr>
            <a:r>
              <a:rPr lang="de-CH" sz="1800" dirty="0"/>
              <a:t>Schliessen sie das Dokument Praxisauftrag </a:t>
            </a:r>
          </a:p>
          <a:p>
            <a:pPr marL="0" indent="0">
              <a:spcBef>
                <a:spcPts val="12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A6A5044-E75F-AE48-3C1C-1B8A77578968}"/>
              </a:ext>
            </a:extLst>
          </p:cNvPr>
          <p:cNvSpPr/>
          <p:nvPr/>
        </p:nvSpPr>
        <p:spPr>
          <a:xfrm>
            <a:off x="7276780" y="2532715"/>
            <a:ext cx="1678598" cy="503198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993ED44-EB2F-3517-D6D8-35A5C1CB63A2}"/>
              </a:ext>
            </a:extLst>
          </p:cNvPr>
          <p:cNvSpPr/>
          <p:nvPr/>
        </p:nvSpPr>
        <p:spPr>
          <a:xfrm>
            <a:off x="8923583" y="3195262"/>
            <a:ext cx="540000" cy="540000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F4C9F47-EE7C-EA19-6FB5-A81382087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7741" y="1899865"/>
            <a:ext cx="4591685" cy="428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E570CA58-16A5-CD65-8B2C-FB60E46A2045}"/>
              </a:ext>
            </a:extLst>
          </p:cNvPr>
          <p:cNvSpPr/>
          <p:nvPr/>
        </p:nvSpPr>
        <p:spPr>
          <a:xfrm>
            <a:off x="10597421" y="1854607"/>
            <a:ext cx="540000" cy="540000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22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Zurück zu </a:t>
            </a:r>
            <a:r>
              <a:rPr lang="de-CH" dirty="0" err="1"/>
              <a:t>Konvink</a:t>
            </a:r>
            <a:endParaRPr lang="de-CH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12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4302334" cy="4351338"/>
          </a:xfrm>
        </p:spPr>
        <p:txBody>
          <a:bodyPr/>
          <a:lstStyle/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Klicken sie auf die Taste «Zurück»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Nun sind sie zurück auf der Übersichtsseite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buNone/>
              <a:tabLst>
                <a:tab pos="7620000" algn="l"/>
              </a:tabLst>
            </a:pPr>
            <a:r>
              <a:rPr lang="de-CH" dirty="0"/>
              <a:t>Klicken sie auf die Taste «</a:t>
            </a:r>
            <a:r>
              <a:rPr lang="de-CH" dirty="0" err="1"/>
              <a:t>Dasboard</a:t>
            </a:r>
            <a:r>
              <a:rPr lang="de-CH" dirty="0"/>
              <a:t>»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1A8701A-655B-3238-8D5A-DD2831120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8125" y="4601937"/>
            <a:ext cx="5760720" cy="1420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9306B8A-8BAB-629B-5540-7BE10486A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125" y="1085493"/>
            <a:ext cx="5760720" cy="3109595"/>
          </a:xfrm>
          <a:prstGeom prst="rect">
            <a:avLst/>
          </a:prstGeom>
          <a:effectLst>
            <a:outerShdw blurRad="292100" dist="1905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95951AC0-5C1C-0567-E90A-8CEA15B53A15}"/>
              </a:ext>
            </a:extLst>
          </p:cNvPr>
          <p:cNvSpPr/>
          <p:nvPr/>
        </p:nvSpPr>
        <p:spPr>
          <a:xfrm>
            <a:off x="7188408" y="1152962"/>
            <a:ext cx="540000" cy="540000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E8134BF-9E1B-1F5C-73FC-392A000707A4}"/>
              </a:ext>
            </a:extLst>
          </p:cNvPr>
          <p:cNvSpPr/>
          <p:nvPr/>
        </p:nvSpPr>
        <p:spPr>
          <a:xfrm>
            <a:off x="5908378" y="4585037"/>
            <a:ext cx="540000" cy="540000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549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A869A8CD-4D24-18CC-326D-068D647A3C9B}"/>
              </a:ext>
            </a:extLst>
          </p:cNvPr>
          <p:cNvSpPr/>
          <p:nvPr/>
        </p:nvSpPr>
        <p:spPr>
          <a:xfrm>
            <a:off x="6897842" y="3709913"/>
            <a:ext cx="1828800" cy="179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Erstellen meines Werkes / Lerndokumentation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13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r>
              <a:rPr lang="de-CH" dirty="0"/>
              <a:t>Wechseln auf 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   «MEIN PORTFOLIO»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FF8974E-C0DA-B3CE-4AFA-6DDB268B6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287" y="1847850"/>
            <a:ext cx="5179913" cy="4306888"/>
          </a:xfrm>
          <a:prstGeom prst="rect">
            <a:avLst/>
          </a:prstGeom>
          <a:effectLst>
            <a:outerShdw blurRad="292100" dist="139700" dir="2700000" algn="tl" rotWithShape="0">
              <a:schemeClr val="tx1">
                <a:lumMod val="50000"/>
                <a:lumOff val="50000"/>
                <a:alpha val="65000"/>
              </a:schemeClr>
            </a:outerShdw>
          </a:effectLst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3E1DD107-A7BB-E500-CDC8-8348C027513A}"/>
              </a:ext>
            </a:extLst>
          </p:cNvPr>
          <p:cNvSpPr/>
          <p:nvPr/>
        </p:nvSpPr>
        <p:spPr>
          <a:xfrm>
            <a:off x="8289575" y="3650642"/>
            <a:ext cx="1638195" cy="165314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CE7A9AFD-DC2A-E413-51A1-8D55485499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4612" y="3755895"/>
            <a:ext cx="1008120" cy="1442642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1755AD17-BE36-0C04-CDA0-ACFE9B689D5D}"/>
              </a:ext>
            </a:extLst>
          </p:cNvPr>
          <p:cNvSpPr/>
          <p:nvPr/>
        </p:nvSpPr>
        <p:spPr>
          <a:xfrm>
            <a:off x="5386508" y="2607558"/>
            <a:ext cx="991468" cy="512159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57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Mein Portfolio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14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r>
              <a:rPr lang="de-CH" dirty="0"/>
              <a:t>Wechseln auf «Meine Werke!»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C8B706C-CDAC-356E-8E22-8AC57E926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2731" y="1971015"/>
            <a:ext cx="5228869" cy="40605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5E60FDFC-FAD4-A394-984C-C537EDFF04E9}"/>
              </a:ext>
            </a:extLst>
          </p:cNvPr>
          <p:cNvSpPr/>
          <p:nvPr/>
        </p:nvSpPr>
        <p:spPr>
          <a:xfrm>
            <a:off x="9333615" y="4001294"/>
            <a:ext cx="1186775" cy="597764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0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Meine Werke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15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r>
              <a:rPr lang="de-CH" dirty="0"/>
              <a:t>Neues Werk erstellen 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     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2CFA9E7-58C1-9E3E-F8FC-FAA57C60B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557" y="2912249"/>
            <a:ext cx="10214132" cy="32797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A2CF1EBC-1AE6-E543-B0C1-B35073069627}"/>
              </a:ext>
            </a:extLst>
          </p:cNvPr>
          <p:cNvSpPr/>
          <p:nvPr/>
        </p:nvSpPr>
        <p:spPr>
          <a:xfrm>
            <a:off x="1672647" y="4580281"/>
            <a:ext cx="3008960" cy="1202887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0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Werk erstellen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16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3679917-1C2E-8898-8B4F-519B7F0289D1}"/>
              </a:ext>
            </a:extLst>
          </p:cNvPr>
          <p:cNvSpPr txBox="1"/>
          <p:nvPr/>
        </p:nvSpPr>
        <p:spPr>
          <a:xfrm>
            <a:off x="6409946" y="4643951"/>
            <a:ext cx="5141565" cy="567811"/>
          </a:xfrm>
          <a:prstGeom prst="rect">
            <a:avLst/>
          </a:prstGeom>
          <a:solidFill>
            <a:srgbClr val="008094">
              <a:alpha val="76000"/>
            </a:srgbClr>
          </a:solidFill>
        </p:spPr>
        <p:txBody>
          <a:bodyPr wrap="square" lIns="144000" tIns="144000" rIns="144000" bIns="144000" rtlCol="0">
            <a:spAutoFit/>
          </a:bodyPr>
          <a:lstStyle/>
          <a:p>
            <a:pPr algn="l"/>
            <a:r>
              <a:rPr lang="de-CH" i="1" spc="50" baseline="0" dirty="0">
                <a:solidFill>
                  <a:schemeClr val="bg2"/>
                </a:solidFill>
              </a:rPr>
              <a:t>Projekt ohne Praxisauftrag/Handlungskompetenz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D341CBD-ED70-083D-858F-74EA13C0AFFE}"/>
              </a:ext>
            </a:extLst>
          </p:cNvPr>
          <p:cNvSpPr txBox="1"/>
          <p:nvPr/>
        </p:nvSpPr>
        <p:spPr>
          <a:xfrm>
            <a:off x="1102354" y="4643951"/>
            <a:ext cx="5109881" cy="567811"/>
          </a:xfrm>
          <a:prstGeom prst="rect">
            <a:avLst/>
          </a:prstGeom>
          <a:solidFill>
            <a:srgbClr val="008094"/>
          </a:solidFill>
        </p:spPr>
        <p:txBody>
          <a:bodyPr wrap="square" lIns="144000" tIns="144000" rIns="144000" bIns="144000" rtlCol="0">
            <a:spAutoFit/>
          </a:bodyPr>
          <a:lstStyle/>
          <a:p>
            <a:pPr algn="l"/>
            <a:r>
              <a:rPr lang="de-CH" b="1" spc="50" baseline="0" dirty="0">
                <a:solidFill>
                  <a:schemeClr val="bg2"/>
                </a:solidFill>
              </a:rPr>
              <a:t>Projekt mit Praxisauftrag/Handlungskompetenz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F0E76D7-AB3A-9A0F-06C7-0F1F44338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331" y="1646238"/>
            <a:ext cx="9355391" cy="27998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73D1B9DF-8909-245E-83D6-49F84FACD091}"/>
              </a:ext>
            </a:extLst>
          </p:cNvPr>
          <p:cNvSpPr/>
          <p:nvPr/>
        </p:nvSpPr>
        <p:spPr>
          <a:xfrm>
            <a:off x="1715484" y="3634718"/>
            <a:ext cx="1335078" cy="687067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28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Werk erstellen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17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r>
              <a:rPr lang="de-CH" dirty="0"/>
              <a:t>Startseite zum Werk erstellen 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066C67E-A1F7-5F51-CA63-B008B75D4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653" y="2278572"/>
            <a:ext cx="9315450" cy="4033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15759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86E2A840-EDD1-D32C-B873-06A22B893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420" y="4219380"/>
            <a:ext cx="8129893" cy="20898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Titel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18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1" y="1417320"/>
            <a:ext cx="5829300" cy="4759643"/>
          </a:xfrm>
        </p:spPr>
        <p:txBody>
          <a:bodyPr>
            <a:normAutofit fontScale="62500" lnSpcReduction="20000"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r>
              <a:rPr lang="de-CH" dirty="0"/>
              <a:t>Nun kann Schritt für Schritt das Werk erstellt werden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r>
              <a:rPr lang="de-CH" dirty="0"/>
              <a:t>Titel eingeben (Infobutton beachten)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r>
              <a:rPr lang="de-CH" dirty="0"/>
              <a:t>Handlungskompetenz &amp; LD Nr. ergänzen</a:t>
            </a:r>
          </a:p>
          <a:p>
            <a:pPr marL="0" indent="0">
              <a:buNone/>
              <a:tabLst>
                <a:tab pos="7620000" algn="l"/>
              </a:tabLst>
            </a:pPr>
            <a:r>
              <a:rPr lang="de-CH" b="1" dirty="0"/>
              <a:t>      HK 1.2 / LD 1</a:t>
            </a:r>
          </a:p>
          <a:p>
            <a:pPr marL="0" indent="0">
              <a:buNone/>
              <a:tabLst>
                <a:tab pos="7620000" algn="l"/>
              </a:tabLst>
            </a:pPr>
            <a:endParaRPr lang="de-CH" b="1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     HK 1.2 bedeutet: Handlungskompetenz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     L D1 bedeutet: Lerndokumentationsnummer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                   </a:t>
            </a:r>
            <a:endParaRPr lang="de-CH" sz="2400" b="1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b="1" dirty="0"/>
              <a:t>	</a:t>
            </a: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83FE2E3-47D1-3B50-8FEC-D23B6B13E1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119" r="26426" b="56289"/>
          <a:stretch/>
        </p:blipFill>
        <p:spPr>
          <a:xfrm>
            <a:off x="6770370" y="1690688"/>
            <a:ext cx="5141943" cy="2214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28D12A9A-564F-DF8A-E63A-39D336DB2DB0}"/>
              </a:ext>
            </a:extLst>
          </p:cNvPr>
          <p:cNvSpPr/>
          <p:nvPr/>
        </p:nvSpPr>
        <p:spPr>
          <a:xfrm>
            <a:off x="6900333" y="2217273"/>
            <a:ext cx="1186392" cy="417754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7EC3A29-E703-CEEF-0613-B590811C0277}"/>
              </a:ext>
            </a:extLst>
          </p:cNvPr>
          <p:cNvSpPr/>
          <p:nvPr/>
        </p:nvSpPr>
        <p:spPr>
          <a:xfrm>
            <a:off x="9433249" y="2110266"/>
            <a:ext cx="457200" cy="417754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27553C6-2277-351D-C683-9A3127EB4DA9}"/>
              </a:ext>
            </a:extLst>
          </p:cNvPr>
          <p:cNvSpPr/>
          <p:nvPr/>
        </p:nvSpPr>
        <p:spPr>
          <a:xfrm>
            <a:off x="3376173" y="4777739"/>
            <a:ext cx="5322570" cy="12801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 dirty="0">
              <a:solidFill>
                <a:srgbClr val="FFFFFF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720ECE76-7CC4-B6E7-EEC8-8E0E413F4BAC}"/>
              </a:ext>
            </a:extLst>
          </p:cNvPr>
          <p:cNvSpPr/>
          <p:nvPr/>
        </p:nvSpPr>
        <p:spPr>
          <a:xfrm>
            <a:off x="4040593" y="5369671"/>
            <a:ext cx="1353600" cy="422237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E9453B2-7FCF-B5FE-8EC2-B4308DA25C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94" t="1993" r="7287" b="74211"/>
          <a:stretch/>
        </p:blipFill>
        <p:spPr bwMode="auto">
          <a:xfrm>
            <a:off x="358653" y="4945261"/>
            <a:ext cx="2914651" cy="99083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0482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4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76B2DF72-8435-ACE8-C57D-3D129D61B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920" y="3305867"/>
            <a:ext cx="7972522" cy="28868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2DC07D4-941A-A4EF-F021-70EE83F68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461" y="1433072"/>
            <a:ext cx="5760720" cy="14808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Ausgangslage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19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E28D189-EFCC-56EC-5421-FAE9BF9BFE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7" t="29658" r="5053" b="45255"/>
          <a:stretch/>
        </p:blipFill>
        <p:spPr bwMode="auto">
          <a:xfrm>
            <a:off x="6598920" y="1433072"/>
            <a:ext cx="4811063" cy="166857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EC2818C6-40F2-B742-B194-77E1C810290C}"/>
              </a:ext>
            </a:extLst>
          </p:cNvPr>
          <p:cNvSpPr/>
          <p:nvPr/>
        </p:nvSpPr>
        <p:spPr>
          <a:xfrm>
            <a:off x="704553" y="2643034"/>
            <a:ext cx="1186392" cy="417754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F2FDC16-C8C1-1B21-F408-FB684B3780A4}"/>
              </a:ext>
            </a:extLst>
          </p:cNvPr>
          <p:cNvSpPr/>
          <p:nvPr/>
        </p:nvSpPr>
        <p:spPr>
          <a:xfrm>
            <a:off x="3547279" y="1936396"/>
            <a:ext cx="457200" cy="417754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B883B256-962A-12AE-2347-7BA2DFFB5CED}"/>
              </a:ext>
            </a:extLst>
          </p:cNvPr>
          <p:cNvCxnSpPr>
            <a:cxnSpLocks/>
          </p:cNvCxnSpPr>
          <p:nvPr/>
        </p:nvCxnSpPr>
        <p:spPr>
          <a:xfrm>
            <a:off x="1097964" y="5452276"/>
            <a:ext cx="1460097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62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3B4CD00C-E56B-5FA5-0F79-DA03C8988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980" y="4007462"/>
            <a:ext cx="6873240" cy="226362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DDFE7D0-1C51-614C-78C2-DB075A799E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525" r="158"/>
          <a:stretch/>
        </p:blipFill>
        <p:spPr>
          <a:xfrm>
            <a:off x="4306793" y="586914"/>
            <a:ext cx="6750531" cy="296400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C8D0B70-1DB7-2432-55AD-8E6FD1D06564}"/>
              </a:ext>
            </a:extLst>
          </p:cNvPr>
          <p:cNvSpPr txBox="1"/>
          <p:nvPr/>
        </p:nvSpPr>
        <p:spPr>
          <a:xfrm>
            <a:off x="838200" y="723821"/>
            <a:ext cx="233934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400" b="1" dirty="0"/>
              <a:t>Einloggen in </a:t>
            </a:r>
            <a:r>
              <a:rPr lang="de-CH" sz="2400" b="1" dirty="0" err="1"/>
              <a:t>Konvink</a:t>
            </a:r>
            <a:endParaRPr lang="de-CH" sz="2400" b="1" dirty="0"/>
          </a:p>
          <a:p>
            <a:endParaRPr lang="de-CH" sz="2400" b="1" dirty="0"/>
          </a:p>
          <a:p>
            <a:r>
              <a:rPr lang="de-CH" sz="2400" b="1" dirty="0"/>
              <a:t>Schritt 1</a:t>
            </a:r>
          </a:p>
          <a:p>
            <a:endParaRPr lang="de-CH" sz="2400" b="1" dirty="0"/>
          </a:p>
          <a:p>
            <a:r>
              <a:rPr lang="de-CH" sz="2400" b="1" dirty="0"/>
              <a:t>Anklicken</a:t>
            </a:r>
          </a:p>
          <a:p>
            <a:endParaRPr lang="de-CH" sz="2400" b="1" dirty="0"/>
          </a:p>
          <a:p>
            <a:endParaRPr lang="de-CH" sz="2400" b="1" dirty="0"/>
          </a:p>
          <a:p>
            <a:endParaRPr lang="de-CH" sz="2400" b="1" dirty="0"/>
          </a:p>
          <a:p>
            <a:endParaRPr lang="de-CH" sz="2400" b="1" dirty="0"/>
          </a:p>
          <a:p>
            <a:r>
              <a:rPr lang="de-CH" sz="2400" b="1" dirty="0"/>
              <a:t>Button Login</a:t>
            </a:r>
          </a:p>
          <a:p>
            <a:endParaRPr lang="de-CH" dirty="0"/>
          </a:p>
          <a:p>
            <a:endParaRPr lang="de-CH" dirty="0"/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005B1BB3-D37E-9492-1ADF-01692A4B55EC}"/>
              </a:ext>
            </a:extLst>
          </p:cNvPr>
          <p:cNvCxnSpPr>
            <a:cxnSpLocks/>
          </p:cNvCxnSpPr>
          <p:nvPr/>
        </p:nvCxnSpPr>
        <p:spPr>
          <a:xfrm flipV="1">
            <a:off x="2106930" y="952820"/>
            <a:ext cx="3306333" cy="10893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862001C3-F85C-77FA-9553-38CB0665B129}"/>
              </a:ext>
            </a:extLst>
          </p:cNvPr>
          <p:cNvCxnSpPr>
            <a:cxnSpLocks/>
          </p:cNvCxnSpPr>
          <p:nvPr/>
        </p:nvCxnSpPr>
        <p:spPr>
          <a:xfrm flipV="1">
            <a:off x="2289842" y="2633772"/>
            <a:ext cx="3248447" cy="1475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F90A2755-864E-ED46-2BD9-AAD61295CB0C}"/>
              </a:ext>
            </a:extLst>
          </p:cNvPr>
          <p:cNvCxnSpPr>
            <a:cxnSpLocks/>
          </p:cNvCxnSpPr>
          <p:nvPr/>
        </p:nvCxnSpPr>
        <p:spPr>
          <a:xfrm flipV="1">
            <a:off x="2697480" y="4303059"/>
            <a:ext cx="5255495" cy="250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E1717758-28B2-EA3D-FC07-D698BECA37A4}"/>
              </a:ext>
            </a:extLst>
          </p:cNvPr>
          <p:cNvSpPr txBox="1">
            <a:spLocks/>
          </p:cNvSpPr>
          <p:nvPr/>
        </p:nvSpPr>
        <p:spPr>
          <a:xfrm>
            <a:off x="6178378" y="6560575"/>
            <a:ext cx="4020215" cy="144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E2BD6A-5EF8-43E0-A9B4-D79CEFA0E518}" type="datetime2">
              <a:rPr lang="de-DE" smtClean="0"/>
              <a:pPr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96C9E7C-164C-2426-04C4-6284C6C2F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effectLst>
            <a:outerShdw blurRad="50800" dist="38100" dir="2700000" algn="tl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/>
          <a:lstStyle/>
          <a:p>
            <a:fld id="{0A6ABA92-B65E-42F5-BB28-73DA50746AED}" type="slidenum">
              <a:rPr lang="de-CH" smtClean="0"/>
              <a:t>2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9872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C5F7F-0442-8564-5B66-98BC27332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124002-D713-8568-4FA4-88EDE5FDE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Ausgangslage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58883F3-1682-E50F-C4A6-2282EE4FC7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F41A65E-CC56-0D4F-4B11-5AB8CBE5B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20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295FFCF-395D-A6B4-73AB-037F7D24170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0DA24A5-355A-A59A-0860-229E6F53B6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1CC3D12-CF51-5507-1DE7-49C56B59DE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58E8E19-77D1-3F52-FCF7-E2A7D4228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63" y="1355493"/>
            <a:ext cx="11142360" cy="413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235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Praxisauftrag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21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r>
              <a:rPr lang="de-CH" dirty="0"/>
              <a:t>Was ist mein Praxisauftrag (diesen bekommen sie vom Berufsbildner zugeteilt)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r>
              <a:rPr lang="de-CH" dirty="0"/>
              <a:t>Sie finden ihn auch im Kompetenzkompass oder in ihren vorgängig heruntergeladenen Dateien                          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4FECF57-9A9F-D66B-DF51-E44450CC09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789"/>
          <a:stretch/>
        </p:blipFill>
        <p:spPr>
          <a:xfrm>
            <a:off x="543606" y="3885524"/>
            <a:ext cx="6059148" cy="2135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F6515142-E83C-6DF7-3CE2-67DF308FBF67}"/>
              </a:ext>
            </a:extLst>
          </p:cNvPr>
          <p:cNvSpPr/>
          <p:nvPr/>
        </p:nvSpPr>
        <p:spPr>
          <a:xfrm>
            <a:off x="2692602" y="4268088"/>
            <a:ext cx="1017738" cy="450865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514FCCB-E3C7-06E5-5AB0-4C89F573D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110" y="3885525"/>
            <a:ext cx="5062048" cy="11215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578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284C199A-03D3-F08D-DB69-C473A71FA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111" y="2430551"/>
            <a:ext cx="6190891" cy="28374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Praxisauftrag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22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013" y="5541504"/>
            <a:ext cx="11737974" cy="948195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49E176B-6D58-984C-8AE1-8E0A6C91BE3A}"/>
              </a:ext>
            </a:extLst>
          </p:cNvPr>
          <p:cNvSpPr txBox="1"/>
          <p:nvPr/>
        </p:nvSpPr>
        <p:spPr>
          <a:xfrm>
            <a:off x="225741" y="5589406"/>
            <a:ext cx="11737974" cy="812332"/>
          </a:xfrm>
          <a:prstGeom prst="rect">
            <a:avLst/>
          </a:prstGeom>
          <a:solidFill>
            <a:srgbClr val="008094"/>
          </a:solidFill>
        </p:spPr>
        <p:txBody>
          <a:bodyPr wrap="square" lIns="144000" tIns="144000" rIns="144000" bIns="144000" rtlCol="0">
            <a:spAutoFit/>
          </a:bodyPr>
          <a:lstStyle/>
          <a:p>
            <a:pPr algn="l"/>
            <a:r>
              <a:rPr lang="de-CH" sz="1600" spc="50" baseline="0" dirty="0">
                <a:solidFill>
                  <a:schemeClr val="bg2"/>
                </a:solidFill>
              </a:rPr>
              <a:t>! Achtung ! Den Praxisauftrag können sie erst lesen, wenn </a:t>
            </a:r>
            <a:r>
              <a:rPr lang="de-CH" sz="1600" spc="50" dirty="0">
                <a:solidFill>
                  <a:schemeClr val="bg2"/>
                </a:solidFill>
              </a:rPr>
              <a:t>sie</a:t>
            </a:r>
            <a:r>
              <a:rPr lang="de-CH" sz="1600" spc="50" baseline="0" dirty="0">
                <a:solidFill>
                  <a:schemeClr val="bg2"/>
                </a:solidFill>
              </a:rPr>
              <a:t> auf den Button «Werk speichern» und anschliessend «Vorschau anzeigen» klicken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D909774-F9B1-E964-B292-ACC25671A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025" y="2728979"/>
            <a:ext cx="2610214" cy="2524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8780C49B-E7E7-18D5-7B40-E401E68580FF}"/>
              </a:ext>
            </a:extLst>
          </p:cNvPr>
          <p:cNvSpPr/>
          <p:nvPr/>
        </p:nvSpPr>
        <p:spPr>
          <a:xfrm>
            <a:off x="9360208" y="4077328"/>
            <a:ext cx="2193705" cy="450865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2D786C42-4FE0-6A91-2860-68D2A742CEF3}"/>
              </a:ext>
            </a:extLst>
          </p:cNvPr>
          <p:cNvSpPr/>
          <p:nvPr/>
        </p:nvSpPr>
        <p:spPr>
          <a:xfrm>
            <a:off x="9360207" y="3634846"/>
            <a:ext cx="2193705" cy="450865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07F23D7-3242-27A2-E7A5-19E23F475B3E}"/>
              </a:ext>
            </a:extLst>
          </p:cNvPr>
          <p:cNvSpPr txBox="1"/>
          <p:nvPr/>
        </p:nvSpPr>
        <p:spPr>
          <a:xfrm>
            <a:off x="11462753" y="3544416"/>
            <a:ext cx="550145" cy="567811"/>
          </a:xfrm>
          <a:prstGeom prst="rect">
            <a:avLst/>
          </a:prstGeom>
          <a:noFill/>
        </p:spPr>
        <p:txBody>
          <a:bodyPr wrap="square" lIns="144000" tIns="144000" rIns="144000" bIns="144000" rtlCol="0">
            <a:spAutoFit/>
          </a:bodyPr>
          <a:lstStyle/>
          <a:p>
            <a:pPr algn="l"/>
            <a:r>
              <a:rPr lang="de-CH" b="1" spc="50" baseline="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1CBF95F-7238-BBBD-7A0B-0D9AE315BB0A}"/>
              </a:ext>
            </a:extLst>
          </p:cNvPr>
          <p:cNvSpPr txBox="1"/>
          <p:nvPr/>
        </p:nvSpPr>
        <p:spPr>
          <a:xfrm>
            <a:off x="11477151" y="4002801"/>
            <a:ext cx="550145" cy="567811"/>
          </a:xfrm>
          <a:prstGeom prst="rect">
            <a:avLst/>
          </a:prstGeom>
          <a:noFill/>
        </p:spPr>
        <p:txBody>
          <a:bodyPr wrap="square" lIns="144000" tIns="144000" rIns="144000" bIns="144000" rtlCol="0">
            <a:spAutoFit/>
          </a:bodyPr>
          <a:lstStyle/>
          <a:p>
            <a:pPr algn="l"/>
            <a:r>
              <a:rPr lang="de-CH" b="1" spc="50" baseline="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D2D78A2-D79D-40C6-5358-39D089D9512F}"/>
              </a:ext>
            </a:extLst>
          </p:cNvPr>
          <p:cNvSpPr/>
          <p:nvPr/>
        </p:nvSpPr>
        <p:spPr>
          <a:xfrm>
            <a:off x="933761" y="4526900"/>
            <a:ext cx="3442996" cy="8557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8" grpId="0" animBg="1"/>
      <p:bldP spid="13" grpId="0"/>
      <p:bldP spid="14" grpId="0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Titelbild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23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97407"/>
            <a:ext cx="10515600" cy="4351338"/>
          </a:xfrm>
        </p:spPr>
        <p:txBody>
          <a:bodyPr/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r>
              <a:rPr lang="de-CH" dirty="0"/>
              <a:t>Nehmen sie ein aussagekräftiges Bild, welches </a:t>
            </a:r>
            <a:r>
              <a:rPr lang="de-CH" b="1" dirty="0"/>
              <a:t>SIE</a:t>
            </a:r>
            <a:r>
              <a:rPr lang="de-CH" dirty="0"/>
              <a:t> erstellt haben, zu diesem Thema ( Bildrecht beachten)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9B22457-FA5E-8F72-5C09-72D35B398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360476"/>
            <a:ext cx="4148738" cy="13198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4D0F18D8-3F7E-99A5-A12E-0F8D8A8E00C3}"/>
              </a:ext>
            </a:extLst>
          </p:cNvPr>
          <p:cNvSpPr/>
          <p:nvPr/>
        </p:nvSpPr>
        <p:spPr>
          <a:xfrm>
            <a:off x="3393002" y="2975662"/>
            <a:ext cx="1117525" cy="517768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06E97C0-2D4F-7ECF-674B-DDB12319B0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7908" y="2358931"/>
            <a:ext cx="3627664" cy="39805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860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Arbeitsschritte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24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89280"/>
            <a:ext cx="10515600" cy="4687683"/>
          </a:xfrm>
        </p:spPr>
        <p:txBody>
          <a:bodyPr/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r>
              <a:rPr lang="de-CH" dirty="0"/>
              <a:t>Nun können sie Schritt für Schritt ihre Arbeitsgänge beschreiben und dokumentieren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6214" y="1108158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7E9C64C-8AC3-8F34-EA02-A30161E0B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50181"/>
            <a:ext cx="4717356" cy="17466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DEDDAB9-7C63-5232-2221-68D6EC188B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8" t="22329" r="2655" b="52592"/>
          <a:stretch/>
        </p:blipFill>
        <p:spPr bwMode="auto">
          <a:xfrm>
            <a:off x="7252895" y="3687522"/>
            <a:ext cx="4003480" cy="136995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4E3925B-36CE-F3E0-91F0-DCC85967A6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693" b="79847"/>
          <a:stretch/>
        </p:blipFill>
        <p:spPr bwMode="auto">
          <a:xfrm>
            <a:off x="7252895" y="2432974"/>
            <a:ext cx="3272179" cy="102255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D51CCAEB-9ED8-D412-FBFF-12269D1667D9}"/>
              </a:ext>
            </a:extLst>
          </p:cNvPr>
          <p:cNvSpPr/>
          <p:nvPr/>
        </p:nvSpPr>
        <p:spPr>
          <a:xfrm>
            <a:off x="838200" y="2384986"/>
            <a:ext cx="1520798" cy="436987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59E9E3C-7F7C-BC01-99CB-8580A83DAA2E}"/>
              </a:ext>
            </a:extLst>
          </p:cNvPr>
          <p:cNvSpPr/>
          <p:nvPr/>
        </p:nvSpPr>
        <p:spPr>
          <a:xfrm>
            <a:off x="804436" y="2788567"/>
            <a:ext cx="1520798" cy="436987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3D8180F-8DCB-E1EB-5153-5101DFF268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421384"/>
            <a:ext cx="5602057" cy="17466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446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FB179-7A31-2509-FB44-F6C93AB3C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702319-A1B2-82AD-93B5-E9D7899D3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Arbeitsschritte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4088DF2-3C9C-BBAD-5342-F5883CEE10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52F5344-16E9-F7A9-5483-B74FE18E7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25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1F13764-EDF5-449B-5CDB-2EA34EB7A3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89280"/>
            <a:ext cx="10515600" cy="4687683"/>
          </a:xfrm>
        </p:spPr>
        <p:txBody>
          <a:bodyPr/>
          <a:lstStyle/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A118112-FA32-CB60-A073-E40C038AC9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6214" y="1108158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3E90CEE-371A-44FA-1DAC-1B2E945C8C6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18A2B50-5CDD-E269-29D3-FDF9E3FB8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13" y="1576130"/>
            <a:ext cx="11219573" cy="350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64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16A8B464-2BAF-87E0-8892-500FC2DD4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598" y="2605913"/>
            <a:ext cx="5229388" cy="286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62EC23A-BF31-6604-002F-0680D98BF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8" y="2591129"/>
            <a:ext cx="5168793" cy="20943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Arbeitsschritte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26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88533"/>
            <a:ext cx="10515600" cy="4788430"/>
          </a:xfrm>
        </p:spPr>
        <p:txBody>
          <a:bodyPr/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r>
              <a:rPr lang="de-CH" dirty="0"/>
              <a:t>Bilder hochladen, Dokumente anhängen oder auf eine Webseite verlinken.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1C2ED07-1C40-AA84-46C8-BA401924E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199" y="5045437"/>
            <a:ext cx="5095205" cy="10474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3C638F64-6EA3-15A1-013D-61EEAC4117DD}"/>
              </a:ext>
            </a:extLst>
          </p:cNvPr>
          <p:cNvSpPr/>
          <p:nvPr/>
        </p:nvSpPr>
        <p:spPr>
          <a:xfrm>
            <a:off x="4287691" y="3265714"/>
            <a:ext cx="1577549" cy="5378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ED20937-50DC-9234-E0A2-3A61FB90EE62}"/>
              </a:ext>
            </a:extLst>
          </p:cNvPr>
          <p:cNvSpPr/>
          <p:nvPr/>
        </p:nvSpPr>
        <p:spPr>
          <a:xfrm>
            <a:off x="9776251" y="4671091"/>
            <a:ext cx="1577549" cy="5378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4A3594E0-1FF6-C3CD-92B4-BDE5E4A8DCEA}"/>
              </a:ext>
            </a:extLst>
          </p:cNvPr>
          <p:cNvCxnSpPr>
            <a:cxnSpLocks/>
          </p:cNvCxnSpPr>
          <p:nvPr/>
        </p:nvCxnSpPr>
        <p:spPr>
          <a:xfrm flipV="1">
            <a:off x="554250" y="5520685"/>
            <a:ext cx="567896" cy="251822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lipse 18">
            <a:extLst>
              <a:ext uri="{FF2B5EF4-FFF2-40B4-BE49-F238E27FC236}">
                <a16:creationId xmlns:a16="http://schemas.microsoft.com/office/drawing/2014/main" id="{6E439330-C4D1-8B96-E5F4-92CD3356DC42}"/>
              </a:ext>
            </a:extLst>
          </p:cNvPr>
          <p:cNvSpPr/>
          <p:nvPr/>
        </p:nvSpPr>
        <p:spPr>
          <a:xfrm>
            <a:off x="1045908" y="5537663"/>
            <a:ext cx="1912445" cy="5378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83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88533"/>
            <a:ext cx="10515600" cy="5043003"/>
          </a:xfrm>
        </p:spPr>
        <p:txBody>
          <a:bodyPr/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r>
              <a:rPr lang="de-CH" dirty="0"/>
              <a:t>Angefügte Dokumente öffnen und schliessen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0F3A9DFA-C223-E136-9D11-5D536428E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570" y="4957699"/>
            <a:ext cx="3070808" cy="13987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C721E9D1-5E71-52FD-726A-B9537C665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740" y="1894913"/>
            <a:ext cx="4506327" cy="14606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9B232D99-2265-EC44-9773-EF668B892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400" y="1906869"/>
            <a:ext cx="5352978" cy="2977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Arbeitsschritte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27</a:t>
            </a:fld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A39DD46-EF1B-E770-945E-4644CF06A5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199" y="4937784"/>
            <a:ext cx="1873470" cy="1116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85C80BD-5D7E-B278-B27C-B7DEF06E8D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8164" y="3486847"/>
            <a:ext cx="3268703" cy="27343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6472281A-423C-0F10-64C5-FC316ED05400}"/>
              </a:ext>
            </a:extLst>
          </p:cNvPr>
          <p:cNvSpPr/>
          <p:nvPr/>
        </p:nvSpPr>
        <p:spPr>
          <a:xfrm>
            <a:off x="6684578" y="2762443"/>
            <a:ext cx="874987" cy="3783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2E8C36C-AB88-A522-88A3-360BE18121B9}"/>
              </a:ext>
            </a:extLst>
          </p:cNvPr>
          <p:cNvSpPr/>
          <p:nvPr/>
        </p:nvSpPr>
        <p:spPr>
          <a:xfrm>
            <a:off x="878549" y="5538484"/>
            <a:ext cx="1912445" cy="5378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94E1B76-6DB4-2C96-FD68-7D1134C73BE0}"/>
              </a:ext>
            </a:extLst>
          </p:cNvPr>
          <p:cNvSpPr/>
          <p:nvPr/>
        </p:nvSpPr>
        <p:spPr>
          <a:xfrm>
            <a:off x="878549" y="4106452"/>
            <a:ext cx="874987" cy="3783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F002A291-A6A4-823F-59AC-6337FAA7D585}"/>
              </a:ext>
            </a:extLst>
          </p:cNvPr>
          <p:cNvSpPr/>
          <p:nvPr/>
        </p:nvSpPr>
        <p:spPr>
          <a:xfrm>
            <a:off x="8308889" y="3429485"/>
            <a:ext cx="457200" cy="417754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A58BD7D-AA6E-F7A9-5EED-2E82CB4DF9A3}"/>
              </a:ext>
            </a:extLst>
          </p:cNvPr>
          <p:cNvSpPr/>
          <p:nvPr/>
        </p:nvSpPr>
        <p:spPr>
          <a:xfrm>
            <a:off x="5176038" y="4903950"/>
            <a:ext cx="457200" cy="417754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27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Zitat / Erkenntnis zu dieser Arbeit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28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4380" y="1464550"/>
            <a:ext cx="10515600" cy="2240012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r>
              <a:rPr lang="de-CH" sz="4000" dirty="0"/>
              <a:t>Schreiben sie einen wichtigen Punkt auf. Was muss bei dieser Arbeit beachtet werden!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B598146-6529-973B-BC26-50D7472A7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2177" y="2439074"/>
            <a:ext cx="3611053" cy="22400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2D8DF5B-D4BC-F670-45F1-3C2029071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20" y="2439075"/>
            <a:ext cx="6642610" cy="16445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5FA6E832-5BAF-EDC0-2683-636B35C1FC9B}"/>
              </a:ext>
            </a:extLst>
          </p:cNvPr>
          <p:cNvSpPr/>
          <p:nvPr/>
        </p:nvSpPr>
        <p:spPr>
          <a:xfrm>
            <a:off x="6280304" y="2439074"/>
            <a:ext cx="457200" cy="417754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77FE5B2-6912-79E6-CA7F-4C203068F0BF}"/>
              </a:ext>
            </a:extLst>
          </p:cNvPr>
          <p:cNvSpPr/>
          <p:nvPr/>
        </p:nvSpPr>
        <p:spPr>
          <a:xfrm>
            <a:off x="991241" y="2856828"/>
            <a:ext cx="2351314" cy="619481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6048440A-652F-A065-9C22-896B2A33DD7D}"/>
              </a:ext>
            </a:extLst>
          </p:cNvPr>
          <p:cNvCxnSpPr>
            <a:cxnSpLocks/>
          </p:cNvCxnSpPr>
          <p:nvPr/>
        </p:nvCxnSpPr>
        <p:spPr>
          <a:xfrm>
            <a:off x="250199" y="5156997"/>
            <a:ext cx="631435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>
            <a:extLst>
              <a:ext uri="{FF2B5EF4-FFF2-40B4-BE49-F238E27FC236}">
                <a16:creationId xmlns:a16="http://schemas.microsoft.com/office/drawing/2014/main" id="{D5431AB0-20C5-5286-55D2-82A1BE2A4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526" y="4448037"/>
            <a:ext cx="6602104" cy="12648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397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Nächster Schritt hinzufügen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29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21546"/>
            <a:ext cx="10515600" cy="4755417"/>
          </a:xfrm>
        </p:spPr>
        <p:txBody>
          <a:bodyPr/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r>
              <a:rPr lang="de-CH" dirty="0"/>
              <a:t>Um einen nächsten Schritt oder ein weiteres Zitat zu erstellen, drücken sie auf den jeweiligen Button 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865095D-1166-BDFC-425B-BFC60428B4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76" r="64486"/>
          <a:stretch/>
        </p:blipFill>
        <p:spPr>
          <a:xfrm>
            <a:off x="922020" y="2950669"/>
            <a:ext cx="2359062" cy="16457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B1457B6-3D0C-D7B8-1B95-7EE82EB709CE}"/>
              </a:ext>
            </a:extLst>
          </p:cNvPr>
          <p:cNvSpPr/>
          <p:nvPr/>
        </p:nvSpPr>
        <p:spPr>
          <a:xfrm>
            <a:off x="768403" y="4193363"/>
            <a:ext cx="1221762" cy="540001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DD14335-EFF3-92B7-16AB-864FBE295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252" y="2335275"/>
            <a:ext cx="6488475" cy="4021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822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43F4D70-5737-5825-FC4C-D9B69F7D3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707" y="1690688"/>
            <a:ext cx="2743200" cy="4132641"/>
          </a:xfrm>
          <a:prstGeom prst="rect">
            <a:avLst/>
          </a:prstGeom>
          <a:effectLst>
            <a:outerShdw blurRad="292100" dist="139700" dir="2700000" algn="tl" rotWithShape="0">
              <a:schemeClr val="tx1">
                <a:lumMod val="50000"/>
                <a:lumOff val="50000"/>
                <a:alpha val="65000"/>
              </a:scheme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Einloggen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ffectLst>
            <a:outerShdw blurRad="50800" dist="38100" dir="2700000" algn="tl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/>
          <a:lstStyle/>
          <a:p>
            <a:fld id="{0A6ABA92-B65E-42F5-BB28-73DA50746AED}" type="slidenum">
              <a:rPr lang="de-CH" smtClean="0"/>
              <a:t>3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7013" y="1773238"/>
            <a:ext cx="5078412" cy="4716462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r>
              <a:rPr lang="de-CH" dirty="0"/>
              <a:t>Persönliche Logindaten eingeben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r>
              <a:rPr lang="de-CH" dirty="0"/>
              <a:t>Sie haben von Holzbau Schweiz mit ihrer Schul-Mailadresse ein Login erhalten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5CA5911-F3F4-3EC2-AD6F-E60FD1C807E8}"/>
              </a:ext>
            </a:extLst>
          </p:cNvPr>
          <p:cNvSpPr/>
          <p:nvPr/>
        </p:nvSpPr>
        <p:spPr>
          <a:xfrm>
            <a:off x="5939823" y="4986949"/>
            <a:ext cx="1374346" cy="737645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71C105AF-4930-D5AF-0E7B-D9B4AAD66140}"/>
              </a:ext>
            </a:extLst>
          </p:cNvPr>
          <p:cNvSpPr/>
          <p:nvPr/>
        </p:nvSpPr>
        <p:spPr>
          <a:xfrm>
            <a:off x="6178378" y="3626862"/>
            <a:ext cx="1097526" cy="376519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9457A28-364D-0521-B4EB-64B6989258F7}"/>
              </a:ext>
            </a:extLst>
          </p:cNvPr>
          <p:cNvSpPr/>
          <p:nvPr/>
        </p:nvSpPr>
        <p:spPr>
          <a:xfrm>
            <a:off x="6178378" y="4472565"/>
            <a:ext cx="1097526" cy="376519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22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4840C-11EF-EB22-291E-CC3E778BA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984AA4-572F-BDF3-7BC7-14BD73229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Nächster Schritt hinzufügen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B6B2A1B-99E8-FFC1-F70A-EC5DE3A3D7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321D8DE-CE5F-D2B2-C4F1-D6EFB5048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30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8B4F936-422C-1EE9-3DA3-B922CE2E7E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21546"/>
            <a:ext cx="10515600" cy="4755417"/>
          </a:xfrm>
        </p:spPr>
        <p:txBody>
          <a:bodyPr/>
          <a:lstStyle/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FD6885F-8982-A053-51EE-1D4F02A5CB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8D635EC-D169-FC56-2CC9-6896AB9107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5AF98A7-1810-9638-1DA3-85B592FA9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93" y="1509445"/>
            <a:ext cx="11036845" cy="356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322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Zitat hinzufügen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31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r>
              <a:rPr lang="de-CH" dirty="0"/>
              <a:t>Allenfalls auch ein Zitat zu dieser Arbeit hinzufügen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 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B86D860-17F3-9374-87E8-D273C9FF70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76" r="64486"/>
          <a:stretch/>
        </p:blipFill>
        <p:spPr>
          <a:xfrm>
            <a:off x="922020" y="2950669"/>
            <a:ext cx="2359062" cy="16457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52EAB5B3-1BB0-8796-A3EA-C9E488235894}"/>
              </a:ext>
            </a:extLst>
          </p:cNvPr>
          <p:cNvSpPr/>
          <p:nvPr/>
        </p:nvSpPr>
        <p:spPr>
          <a:xfrm>
            <a:off x="1575227" y="4191394"/>
            <a:ext cx="1221762" cy="540001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67ED0CA-9D5A-4A60-3A57-12DBAAC1F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747" y="2950669"/>
            <a:ext cx="7102119" cy="1705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700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Nächster Schritt mit Zitat hinzufügen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32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21546"/>
            <a:ext cx="10515600" cy="4755417"/>
          </a:xfrm>
        </p:spPr>
        <p:txBody>
          <a:bodyPr/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865095D-1166-BDFC-425B-BFC60428B4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76" r="64486"/>
          <a:stretch/>
        </p:blipFill>
        <p:spPr>
          <a:xfrm>
            <a:off x="922020" y="2950669"/>
            <a:ext cx="2359062" cy="16457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B1457B6-3D0C-D7B8-1B95-7EE82EB709CE}"/>
              </a:ext>
            </a:extLst>
          </p:cNvPr>
          <p:cNvSpPr/>
          <p:nvPr/>
        </p:nvSpPr>
        <p:spPr>
          <a:xfrm>
            <a:off x="768403" y="4193363"/>
            <a:ext cx="1221762" cy="540001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45947BA-4D47-2C15-511B-C0C885F5A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780" y="2124913"/>
            <a:ext cx="6682548" cy="2471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BD480E1-19C1-4750-02EE-58AEE7C22B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780" y="4733364"/>
            <a:ext cx="6682548" cy="12807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6A6A0F13-8554-B0B0-D966-075E626D1594}"/>
              </a:ext>
            </a:extLst>
          </p:cNvPr>
          <p:cNvSpPr/>
          <p:nvPr/>
        </p:nvSpPr>
        <p:spPr>
          <a:xfrm>
            <a:off x="1575089" y="4181318"/>
            <a:ext cx="1221762" cy="540001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85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950582-4FB3-2C5B-A829-191F65C7D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7ADA39-2D93-E814-5021-C3DC34A35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Nächster Schritt mit Zitat hinzufügen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0F1894-7B84-3DBE-0504-3F162D14AD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210C008-9082-88F4-D847-6BAB8458D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33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2503016-395F-F505-5CA0-7B266E524F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21546"/>
            <a:ext cx="10515600" cy="4755417"/>
          </a:xfrm>
        </p:spPr>
        <p:txBody>
          <a:bodyPr/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DD46984-A7E8-5192-D88F-E0E0499CFF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03A5766-1CA0-FF0A-9A3D-B162BFC6BA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3C238B6-898F-9A6C-BE05-E2A6876D9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15" y="1404646"/>
            <a:ext cx="10992003" cy="300741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4B3F095-8D10-3101-57C6-3E483DEB2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15" y="4256296"/>
            <a:ext cx="11090623" cy="215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8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Reflexion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34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90810"/>
            <a:ext cx="10515600" cy="4786153"/>
          </a:xfrm>
        </p:spPr>
        <p:txBody>
          <a:bodyPr/>
          <a:lstStyle/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 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CA0AEDD-32DC-BEC7-C6BF-92673B927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58877"/>
            <a:ext cx="3753778" cy="23250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DFEAB94-AFB1-8F68-F01A-859CEE49C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3920330"/>
            <a:ext cx="3753778" cy="22884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52EAB5B3-1BB0-8796-A3EA-C9E488235894}"/>
              </a:ext>
            </a:extLst>
          </p:cNvPr>
          <p:cNvSpPr/>
          <p:nvPr/>
        </p:nvSpPr>
        <p:spPr>
          <a:xfrm>
            <a:off x="914400" y="1894688"/>
            <a:ext cx="1948773" cy="540001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B6DB768-3BF8-CC20-AE1A-52B7F8A67896}"/>
              </a:ext>
            </a:extLst>
          </p:cNvPr>
          <p:cNvSpPr/>
          <p:nvPr/>
        </p:nvSpPr>
        <p:spPr>
          <a:xfrm>
            <a:off x="4134778" y="1439577"/>
            <a:ext cx="457200" cy="417754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16C088E-2BD6-7612-E897-2E243B0E9B8B}"/>
              </a:ext>
            </a:extLst>
          </p:cNvPr>
          <p:cNvSpPr/>
          <p:nvPr/>
        </p:nvSpPr>
        <p:spPr>
          <a:xfrm>
            <a:off x="878361" y="2674211"/>
            <a:ext cx="2448826" cy="540001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E779B89-6962-F6ED-6610-BF9EAC933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058" y="1439576"/>
            <a:ext cx="4091931" cy="4770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029CAA65-860C-2D59-F312-DEB9FEF98E31}"/>
              </a:ext>
            </a:extLst>
          </p:cNvPr>
          <p:cNvSpPr/>
          <p:nvPr/>
        </p:nvSpPr>
        <p:spPr>
          <a:xfrm>
            <a:off x="5547871" y="2562100"/>
            <a:ext cx="1183341" cy="540001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26E5C37-114B-89E9-C3E4-11302BCE0790}"/>
              </a:ext>
            </a:extLst>
          </p:cNvPr>
          <p:cNvSpPr/>
          <p:nvPr/>
        </p:nvSpPr>
        <p:spPr>
          <a:xfrm>
            <a:off x="5547871" y="3554984"/>
            <a:ext cx="1183341" cy="540001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66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Learnings</a:t>
            </a:r>
            <a:endParaRPr lang="de-CH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35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90810"/>
            <a:ext cx="10515600" cy="4786153"/>
          </a:xfrm>
        </p:spPr>
        <p:txBody>
          <a:bodyPr/>
          <a:lstStyle/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 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061D98F-B7AB-3A32-F6D8-D199089F5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35451"/>
            <a:ext cx="3894602" cy="14081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52EAB5B3-1BB0-8796-A3EA-C9E488235894}"/>
              </a:ext>
            </a:extLst>
          </p:cNvPr>
          <p:cNvSpPr/>
          <p:nvPr/>
        </p:nvSpPr>
        <p:spPr>
          <a:xfrm>
            <a:off x="834766" y="1857331"/>
            <a:ext cx="1948773" cy="540001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104878A6-CBD0-D520-7753-C63646D3D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766" y="3187944"/>
            <a:ext cx="3898036" cy="21376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6B6DB768-3BF8-CC20-AE1A-52B7F8A67896}"/>
              </a:ext>
            </a:extLst>
          </p:cNvPr>
          <p:cNvSpPr/>
          <p:nvPr/>
        </p:nvSpPr>
        <p:spPr>
          <a:xfrm>
            <a:off x="4243681" y="1416616"/>
            <a:ext cx="457200" cy="417754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1FAE62B-1682-3543-9866-167A80CE35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267" y="1416616"/>
            <a:ext cx="5112146" cy="29244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829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90810"/>
            <a:ext cx="10515600" cy="4786153"/>
          </a:xfrm>
        </p:spPr>
        <p:txBody>
          <a:bodyPr/>
          <a:lstStyle/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 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66DA84E5-6956-6262-B3CA-93D68F4B7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766" y="1775465"/>
            <a:ext cx="4484617" cy="29864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Tags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36</a:t>
            </a:fld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2EAB5B3-1BB0-8796-A3EA-C9E488235894}"/>
              </a:ext>
            </a:extLst>
          </p:cNvPr>
          <p:cNvSpPr/>
          <p:nvPr/>
        </p:nvSpPr>
        <p:spPr>
          <a:xfrm>
            <a:off x="753694" y="2615859"/>
            <a:ext cx="1948773" cy="540001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B6DB768-3BF8-CC20-AE1A-52B7F8A67896}"/>
              </a:ext>
            </a:extLst>
          </p:cNvPr>
          <p:cNvSpPr/>
          <p:nvPr/>
        </p:nvSpPr>
        <p:spPr>
          <a:xfrm>
            <a:off x="4727775" y="1840660"/>
            <a:ext cx="457200" cy="417754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1D2DA72-C685-6C53-EB28-4F24C2D28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242" y="1775465"/>
            <a:ext cx="4574240" cy="21030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56962CDF-9B7F-61F6-310A-6ADB399A288B}"/>
              </a:ext>
            </a:extLst>
          </p:cNvPr>
          <p:cNvSpPr/>
          <p:nvPr/>
        </p:nvSpPr>
        <p:spPr>
          <a:xfrm>
            <a:off x="753694" y="3246618"/>
            <a:ext cx="1948773" cy="540001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0327BA39-5BD3-BC83-04BD-D7F4BED501B0}"/>
              </a:ext>
            </a:extLst>
          </p:cNvPr>
          <p:cNvCxnSpPr>
            <a:cxnSpLocks/>
          </p:cNvCxnSpPr>
          <p:nvPr/>
        </p:nvCxnSpPr>
        <p:spPr>
          <a:xfrm flipV="1">
            <a:off x="1097964" y="4341479"/>
            <a:ext cx="884517" cy="1110797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82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37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98387"/>
            <a:ext cx="10515600" cy="4678576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r>
              <a:rPr lang="de-CH" dirty="0"/>
              <a:t>Nun können sie ihr Werk speichern und in der Vorschau ansehen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 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Werk speichern / Vorschau anzeigen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F1C0F27-BCF4-8C9A-CE47-DBEB4213D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09105"/>
            <a:ext cx="1873470" cy="1116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C0BE6240-78D2-6EA3-02D2-2B892CEF2ABB}"/>
              </a:ext>
            </a:extLst>
          </p:cNvPr>
          <p:cNvSpPr/>
          <p:nvPr/>
        </p:nvSpPr>
        <p:spPr>
          <a:xfrm>
            <a:off x="1060395" y="2690145"/>
            <a:ext cx="1581245" cy="349106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0E43254-7206-3E09-BEF1-4A00BDC6CC9A}"/>
              </a:ext>
            </a:extLst>
          </p:cNvPr>
          <p:cNvSpPr/>
          <p:nvPr/>
        </p:nvSpPr>
        <p:spPr>
          <a:xfrm>
            <a:off x="1060396" y="2341039"/>
            <a:ext cx="1581245" cy="349106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0E13726-2AB7-FF44-66FE-C2F4EBA1A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070" y="2009104"/>
            <a:ext cx="3837395" cy="416785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3AFAEC9-9C85-99D8-0324-48CC6BB1E8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971" y="2009104"/>
            <a:ext cx="4026334" cy="416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6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98387"/>
            <a:ext cx="10515600" cy="4678576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  <a:tabLst>
                <a:tab pos="7620000" algn="l"/>
              </a:tabLst>
            </a:pPr>
            <a:r>
              <a:rPr lang="de-CH" dirty="0"/>
              <a:t>Wenn sie auf «Vorschau anzeigen» klicken, können sie ein PDF vom erstellten Werk generieren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 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pic>
        <p:nvPicPr>
          <p:cNvPr id="29" name="Grafik 28">
            <a:extLst>
              <a:ext uri="{FF2B5EF4-FFF2-40B4-BE49-F238E27FC236}">
                <a16:creationId xmlns:a16="http://schemas.microsoft.com/office/drawing/2014/main" id="{97728359-CD1D-1BC5-02D8-3D4E69920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912" y="4085410"/>
            <a:ext cx="2620826" cy="19160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A50BF006-C4EF-3B4F-366D-35FFFDE7E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912" y="2375292"/>
            <a:ext cx="2965554" cy="16043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2E6EA34A-9090-C4CF-63DA-8D5D5CA88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8069" y="4977428"/>
            <a:ext cx="5106659" cy="1193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2A1DFCAB-C36B-D689-1AC1-D858C5907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531" y="4601290"/>
            <a:ext cx="1486107" cy="40010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97D41CA-7461-E39B-8A94-6CEE6C7493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069" y="2352189"/>
            <a:ext cx="5106659" cy="20297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PDF erstellen und abspeichern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38</a:t>
            </a:fld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2098FA3-7C38-0B77-7F9B-E33ABBE8401B}"/>
              </a:ext>
            </a:extLst>
          </p:cNvPr>
          <p:cNvSpPr/>
          <p:nvPr/>
        </p:nvSpPr>
        <p:spPr>
          <a:xfrm>
            <a:off x="5060344" y="2335228"/>
            <a:ext cx="902516" cy="842254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9EFFC14-24A3-C36A-B0C1-E3ACD5B496C1}"/>
              </a:ext>
            </a:extLst>
          </p:cNvPr>
          <p:cNvSpPr/>
          <p:nvPr/>
        </p:nvSpPr>
        <p:spPr>
          <a:xfrm>
            <a:off x="5702097" y="4558273"/>
            <a:ext cx="521526" cy="485170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2FB6DF44-7A84-E225-869F-28771D0E926C}"/>
              </a:ext>
            </a:extLst>
          </p:cNvPr>
          <p:cNvSpPr/>
          <p:nvPr/>
        </p:nvSpPr>
        <p:spPr>
          <a:xfrm>
            <a:off x="8958215" y="2335228"/>
            <a:ext cx="521526" cy="485170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171349C2-678E-D6D9-C395-15260C146321}"/>
              </a:ext>
            </a:extLst>
          </p:cNvPr>
          <p:cNvSpPr/>
          <p:nvPr/>
        </p:nvSpPr>
        <p:spPr>
          <a:xfrm>
            <a:off x="8978911" y="4019736"/>
            <a:ext cx="521526" cy="485170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39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  <p:bldP spid="18" grpId="0" animBg="1"/>
      <p:bldP spid="1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Erstellte Werke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39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517597"/>
            <a:ext cx="10515600" cy="4659366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  <a:tabLst>
                <a:tab pos="7620000" algn="l"/>
              </a:tabLst>
            </a:pPr>
            <a:r>
              <a:rPr lang="de-CH" sz="3000" dirty="0"/>
              <a:t>Ihr Werk ist in ihrem «</a:t>
            </a:r>
            <a:r>
              <a:rPr lang="de-CH" sz="3000" dirty="0" err="1"/>
              <a:t>Konvink</a:t>
            </a:r>
            <a:r>
              <a:rPr lang="de-CH" sz="3000" dirty="0"/>
              <a:t>-Konto» gespeichert, auf ihrem Portfolio unter «Meine Werke!» finden sie dies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 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626ED31-5DA7-9DC4-D86C-5C3759296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11584"/>
            <a:ext cx="5992373" cy="27055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D6991DA6-7C11-BD3C-DDB8-3B8ADE4FE788}"/>
              </a:ext>
            </a:extLst>
          </p:cNvPr>
          <p:cNvSpPr/>
          <p:nvPr/>
        </p:nvSpPr>
        <p:spPr>
          <a:xfrm>
            <a:off x="4707038" y="4526829"/>
            <a:ext cx="1080000" cy="720000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4F20872-14AC-4544-BE04-140484A83F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109" y="2811584"/>
            <a:ext cx="3587518" cy="27055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419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9548179B-D8BC-CC55-164F-43F193C6B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381" y="1432901"/>
            <a:ext cx="5760720" cy="4789805"/>
          </a:xfrm>
          <a:prstGeom prst="rect">
            <a:avLst/>
          </a:prstGeom>
          <a:effectLst>
            <a:outerShdw blurRad="292100" dist="139700" dir="2700000" algn="tl" rotWithShape="0">
              <a:schemeClr val="tx1">
                <a:lumMod val="50000"/>
                <a:lumOff val="50000"/>
                <a:alpha val="65000"/>
              </a:scheme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Einloggen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4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25625"/>
            <a:ext cx="4313811" cy="4351338"/>
          </a:xfrm>
        </p:spPr>
        <p:txBody>
          <a:bodyPr/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r>
              <a:rPr lang="de-CH" dirty="0"/>
              <a:t>Übersicht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r>
              <a:rPr lang="de-CH" dirty="0"/>
              <a:t>«Mein Profil» anpassen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r>
              <a:rPr lang="de-CH" dirty="0"/>
              <a:t>Wechseln auf «Mein Portfolio»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3571" y="753616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963BA60-38D0-9AEA-15ED-3FD702981BD3}"/>
              </a:ext>
            </a:extLst>
          </p:cNvPr>
          <p:cNvSpPr/>
          <p:nvPr/>
        </p:nvSpPr>
        <p:spPr>
          <a:xfrm>
            <a:off x="6329329" y="2260962"/>
            <a:ext cx="1186775" cy="597764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5DEAC12-81C2-DA3C-CE52-D83F09AE7340}"/>
              </a:ext>
            </a:extLst>
          </p:cNvPr>
          <p:cNvSpPr/>
          <p:nvPr/>
        </p:nvSpPr>
        <p:spPr>
          <a:xfrm>
            <a:off x="9566622" y="3429000"/>
            <a:ext cx="1840966" cy="185761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E935367-D6DC-4682-C58B-E6E01423C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2407" y="3535401"/>
            <a:ext cx="1149395" cy="1644811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128F2C9F-0C47-04B7-A919-2AB33DA568B6}"/>
              </a:ext>
            </a:extLst>
          </p:cNvPr>
          <p:cNvSpPr/>
          <p:nvPr/>
        </p:nvSpPr>
        <p:spPr>
          <a:xfrm>
            <a:off x="6786812" y="1384178"/>
            <a:ext cx="813816" cy="597764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DB1649A3-DE99-77EF-B421-7E693452795D}"/>
              </a:ext>
            </a:extLst>
          </p:cNvPr>
          <p:cNvCxnSpPr>
            <a:cxnSpLocks/>
          </p:cNvCxnSpPr>
          <p:nvPr/>
        </p:nvCxnSpPr>
        <p:spPr>
          <a:xfrm flipV="1">
            <a:off x="8859691" y="5071739"/>
            <a:ext cx="862361" cy="5527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67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521439"/>
            <a:ext cx="10515600" cy="4655524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781300" algn="l"/>
                <a:tab pos="7620000" algn="l"/>
              </a:tabLst>
            </a:pPr>
            <a:r>
              <a:rPr lang="de-CH" dirty="0"/>
              <a:t>Button «Bearbeiten»: 	Sie können auf Ihr Werk zurück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2781300" algn="l"/>
                <a:tab pos="7620000" algn="l"/>
              </a:tabLst>
            </a:pPr>
            <a:r>
              <a:rPr lang="de-CH" dirty="0"/>
              <a:t>Button «…»: Sie kommen auf eine neue Seite mit verschiedenen Auswahlkriterien 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 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CC757F0-B65F-54AC-863D-43150EBFF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364118"/>
            <a:ext cx="7873257" cy="288098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Erstellte Werke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40</a:t>
            </a:fld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FCB0F9F-388C-3115-E173-93AA2E80D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513" y="4354432"/>
            <a:ext cx="1955477" cy="2014337"/>
          </a:xfrm>
          <a:prstGeom prst="rect">
            <a:avLst/>
          </a:prstGeom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72DF800E-25B7-2416-25BC-DCE6AD98F478}"/>
              </a:ext>
            </a:extLst>
          </p:cNvPr>
          <p:cNvSpPr/>
          <p:nvPr/>
        </p:nvSpPr>
        <p:spPr>
          <a:xfrm>
            <a:off x="4725824" y="4475047"/>
            <a:ext cx="753035" cy="72000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FFF3148-EF59-948E-1359-8818AE0FF21B}"/>
              </a:ext>
            </a:extLst>
          </p:cNvPr>
          <p:cNvSpPr/>
          <p:nvPr/>
        </p:nvSpPr>
        <p:spPr>
          <a:xfrm>
            <a:off x="4104568" y="4595815"/>
            <a:ext cx="567146" cy="58509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51CF5C3C-DA0C-D373-8048-25414E04B1A7}"/>
              </a:ext>
            </a:extLst>
          </p:cNvPr>
          <p:cNvCxnSpPr>
            <a:cxnSpLocks/>
          </p:cNvCxnSpPr>
          <p:nvPr/>
        </p:nvCxnSpPr>
        <p:spPr>
          <a:xfrm flipH="1" flipV="1">
            <a:off x="5103706" y="5020031"/>
            <a:ext cx="429263" cy="76734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73D9A0EF-54AF-3BC1-0515-171A01C076D2}"/>
              </a:ext>
            </a:extLst>
          </p:cNvPr>
          <p:cNvCxnSpPr>
            <a:cxnSpLocks/>
          </p:cNvCxnSpPr>
          <p:nvPr/>
        </p:nvCxnSpPr>
        <p:spPr>
          <a:xfrm flipH="1" flipV="1">
            <a:off x="4411336" y="5020031"/>
            <a:ext cx="429263" cy="767340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B85769E1-725B-9CE1-27CA-E8D9967992A4}"/>
              </a:ext>
            </a:extLst>
          </p:cNvPr>
          <p:cNvCxnSpPr>
            <a:cxnSpLocks/>
          </p:cNvCxnSpPr>
          <p:nvPr/>
        </p:nvCxnSpPr>
        <p:spPr>
          <a:xfrm flipH="1" flipV="1">
            <a:off x="3842633" y="5589010"/>
            <a:ext cx="997966" cy="183497"/>
          </a:xfrm>
          <a:prstGeom prst="straightConnector1">
            <a:avLst/>
          </a:prstGeom>
          <a:ln w="2222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61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Werk Teilen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41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36876"/>
            <a:ext cx="10515600" cy="4840087"/>
          </a:xfrm>
        </p:spPr>
        <p:txBody>
          <a:bodyPr>
            <a:normAutofit fontScale="40000" lnSpcReduction="20000"/>
          </a:bodyPr>
          <a:lstStyle/>
          <a:p>
            <a:pPr marL="0" indent="0">
              <a:spcBef>
                <a:spcPts val="1500"/>
              </a:spcBef>
              <a:buNone/>
              <a:tabLst>
                <a:tab pos="2066925" algn="l"/>
              </a:tabLst>
            </a:pPr>
            <a:r>
              <a:rPr lang="de-CH" b="1" dirty="0"/>
              <a:t>	                            </a:t>
            </a:r>
            <a:r>
              <a:rPr lang="de-CH" sz="4800" dirty="0"/>
              <a:t>Teilen sie ihr Werk mit ihrem Berufsbildner / Lehrer / Kursleiter</a:t>
            </a:r>
          </a:p>
          <a:p>
            <a:pPr marL="285750" indent="-285750">
              <a:spcBef>
                <a:spcPts val="15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5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500"/>
              </a:spcBef>
              <a:buNone/>
              <a:tabLst>
                <a:tab pos="2066925" algn="l"/>
              </a:tabLst>
            </a:pPr>
            <a:r>
              <a:rPr lang="de-CH" b="1" dirty="0"/>
              <a:t>	                                                                                                     </a:t>
            </a:r>
            <a:r>
              <a:rPr lang="de-CH" sz="4800" b="1" dirty="0"/>
              <a:t> </a:t>
            </a:r>
            <a:endParaRPr lang="de-CH" sz="4800" dirty="0"/>
          </a:p>
          <a:p>
            <a:pPr marL="285750" indent="-285750">
              <a:spcBef>
                <a:spcPts val="15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5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5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5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500"/>
              </a:spcBef>
              <a:buNone/>
              <a:tabLst>
                <a:tab pos="2066925" algn="l"/>
              </a:tabLst>
            </a:pPr>
            <a:r>
              <a:rPr lang="de-CH" b="1" dirty="0"/>
              <a:t>	</a:t>
            </a: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 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BC8F54-3A83-A36C-5D41-9CC8AEE66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644" y="1326954"/>
            <a:ext cx="2537814" cy="15318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3C6FEFC7-DB69-71CF-7C05-B4D8454B455C}"/>
              </a:ext>
            </a:extLst>
          </p:cNvPr>
          <p:cNvSpPr/>
          <p:nvPr/>
        </p:nvSpPr>
        <p:spPr>
          <a:xfrm>
            <a:off x="1613139" y="1356371"/>
            <a:ext cx="948412" cy="404059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176521D-CC65-BD1A-8E90-6616273B4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644" y="2947015"/>
            <a:ext cx="3185160" cy="22898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71948AFC-E2DB-14EB-9F34-C56701BA0F4A}"/>
              </a:ext>
            </a:extLst>
          </p:cNvPr>
          <p:cNvSpPr/>
          <p:nvPr/>
        </p:nvSpPr>
        <p:spPr>
          <a:xfrm>
            <a:off x="1138933" y="4861644"/>
            <a:ext cx="948412" cy="404059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16778F2-B9DE-1AFA-2B11-0D79CCA2C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3641" y="1870075"/>
            <a:ext cx="3461114" cy="15773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4315D34-457D-4F6E-9B74-E9B4121504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3641" y="4458074"/>
            <a:ext cx="5163151" cy="179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C9136F5-5A4E-0625-CCAA-F3C9BFB229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3641" y="3548239"/>
            <a:ext cx="5163151" cy="771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8FD409AE-E342-F3CD-A2B5-9715824B38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2644" y="5445256"/>
            <a:ext cx="4231523" cy="10476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Ellipse 19">
            <a:extLst>
              <a:ext uri="{FF2B5EF4-FFF2-40B4-BE49-F238E27FC236}">
                <a16:creationId xmlns:a16="http://schemas.microsoft.com/office/drawing/2014/main" id="{C6CFD28A-FD1C-2806-459A-013F82F982D5}"/>
              </a:ext>
            </a:extLst>
          </p:cNvPr>
          <p:cNvSpPr/>
          <p:nvPr/>
        </p:nvSpPr>
        <p:spPr>
          <a:xfrm>
            <a:off x="1637841" y="2400346"/>
            <a:ext cx="948412" cy="404059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5D516177-5EA5-BF28-BB19-94624CAC4DA6}"/>
              </a:ext>
            </a:extLst>
          </p:cNvPr>
          <p:cNvCxnSpPr>
            <a:cxnSpLocks/>
          </p:cNvCxnSpPr>
          <p:nvPr/>
        </p:nvCxnSpPr>
        <p:spPr>
          <a:xfrm flipH="1">
            <a:off x="6983641" y="5304969"/>
            <a:ext cx="1323373" cy="401728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05764BE6-9D7D-E7CE-8023-A6E5601F4C00}"/>
              </a:ext>
            </a:extLst>
          </p:cNvPr>
          <p:cNvCxnSpPr>
            <a:cxnSpLocks/>
          </p:cNvCxnSpPr>
          <p:nvPr/>
        </p:nvCxnSpPr>
        <p:spPr>
          <a:xfrm flipH="1">
            <a:off x="7064682" y="3209233"/>
            <a:ext cx="1242332" cy="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0EB59C61-F44C-494F-C4EE-5010844B4D21}"/>
              </a:ext>
            </a:extLst>
          </p:cNvPr>
          <p:cNvSpPr/>
          <p:nvPr/>
        </p:nvSpPr>
        <p:spPr>
          <a:xfrm>
            <a:off x="5905487" y="5830683"/>
            <a:ext cx="948412" cy="404059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28A9F483-AAF3-D8D8-CD46-1A47550E49BE}"/>
              </a:ext>
            </a:extLst>
          </p:cNvPr>
          <p:cNvCxnSpPr>
            <a:cxnSpLocks/>
          </p:cNvCxnSpPr>
          <p:nvPr/>
        </p:nvCxnSpPr>
        <p:spPr>
          <a:xfrm>
            <a:off x="838200" y="6176963"/>
            <a:ext cx="428835" cy="0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>
            <a:extLst>
              <a:ext uri="{FF2B5EF4-FFF2-40B4-BE49-F238E27FC236}">
                <a16:creationId xmlns:a16="http://schemas.microsoft.com/office/drawing/2014/main" id="{B267BFD8-AC64-E0C8-9A59-E58D932232B5}"/>
              </a:ext>
            </a:extLst>
          </p:cNvPr>
          <p:cNvCxnSpPr>
            <a:cxnSpLocks/>
          </p:cNvCxnSpPr>
          <p:nvPr/>
        </p:nvCxnSpPr>
        <p:spPr>
          <a:xfrm>
            <a:off x="2174581" y="3933825"/>
            <a:ext cx="197252" cy="0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B056CEFB-FC76-970E-6776-194E8CD47BE9}"/>
              </a:ext>
            </a:extLst>
          </p:cNvPr>
          <p:cNvCxnSpPr>
            <a:cxnSpLocks/>
          </p:cNvCxnSpPr>
          <p:nvPr/>
        </p:nvCxnSpPr>
        <p:spPr>
          <a:xfrm>
            <a:off x="2174581" y="4163892"/>
            <a:ext cx="197252" cy="0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91AE61E6-F580-59B1-E769-D371024ADE30}"/>
              </a:ext>
            </a:extLst>
          </p:cNvPr>
          <p:cNvCxnSpPr>
            <a:cxnSpLocks/>
          </p:cNvCxnSpPr>
          <p:nvPr/>
        </p:nvCxnSpPr>
        <p:spPr>
          <a:xfrm>
            <a:off x="2174581" y="4404099"/>
            <a:ext cx="197252" cy="0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>
            <a:extLst>
              <a:ext uri="{FF2B5EF4-FFF2-40B4-BE49-F238E27FC236}">
                <a16:creationId xmlns:a16="http://schemas.microsoft.com/office/drawing/2014/main" id="{ADD6895F-5D51-A99F-35FC-C88482C78172}"/>
              </a:ext>
            </a:extLst>
          </p:cNvPr>
          <p:cNvCxnSpPr>
            <a:cxnSpLocks/>
          </p:cNvCxnSpPr>
          <p:nvPr/>
        </p:nvCxnSpPr>
        <p:spPr>
          <a:xfrm>
            <a:off x="2174581" y="4657298"/>
            <a:ext cx="197252" cy="0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02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20" grpId="0" animBg="1"/>
      <p:bldP spid="2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727606"/>
            <a:ext cx="10515600" cy="4449357"/>
          </a:xfrm>
        </p:spPr>
        <p:txBody>
          <a:bodyPr>
            <a:normAutofit fontScale="25000" lnSpcReduction="20000"/>
          </a:bodyPr>
          <a:lstStyle/>
          <a:p>
            <a:pPr marL="0" indent="0">
              <a:spcBef>
                <a:spcPts val="1500"/>
              </a:spcBef>
              <a:buNone/>
              <a:tabLst>
                <a:tab pos="2066925" algn="l"/>
              </a:tabLst>
            </a:pPr>
            <a:r>
              <a:rPr lang="de-CH" sz="4900" b="1" dirty="0"/>
              <a:t>                                                                                          </a:t>
            </a:r>
            <a:r>
              <a:rPr lang="de-CH" sz="8000" dirty="0"/>
              <a:t>Publizieren sie ihr Werk in einer Organisation, z.B. Holzbau Schweiz</a:t>
            </a:r>
          </a:p>
          <a:p>
            <a:pPr marL="0" indent="0">
              <a:spcBef>
                <a:spcPts val="1500"/>
              </a:spcBef>
              <a:buNone/>
              <a:tabLst>
                <a:tab pos="2066925" algn="l"/>
              </a:tabLst>
            </a:pPr>
            <a:r>
              <a:rPr lang="de-CH" sz="8000" dirty="0"/>
              <a:t>		</a:t>
            </a:r>
            <a:endParaRPr lang="de-CH" dirty="0"/>
          </a:p>
          <a:p>
            <a:pPr marL="0" indent="0">
              <a:spcBef>
                <a:spcPts val="1500"/>
              </a:spcBef>
              <a:buNone/>
              <a:tabLst>
                <a:tab pos="2066925" algn="l"/>
              </a:tabLst>
            </a:pPr>
            <a:r>
              <a:rPr lang="de-CH" b="1" dirty="0"/>
              <a:t>                                                                                                  </a:t>
            </a:r>
            <a:r>
              <a:rPr lang="de-CH" sz="4800" b="1" dirty="0"/>
              <a:t> </a:t>
            </a:r>
            <a:endParaRPr lang="de-CH" sz="4800" dirty="0"/>
          </a:p>
          <a:p>
            <a:pPr marL="285750" indent="-285750">
              <a:spcBef>
                <a:spcPts val="15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5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5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5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500"/>
              </a:spcBef>
              <a:buNone/>
              <a:tabLst>
                <a:tab pos="2066925" algn="l"/>
              </a:tabLst>
            </a:pPr>
            <a:r>
              <a:rPr lang="de-CH" b="1" dirty="0"/>
              <a:t>	</a:t>
            </a:r>
            <a:endParaRPr lang="de-CH" dirty="0"/>
          </a:p>
          <a:p>
            <a:pPr marL="0" indent="0">
              <a:spcBef>
                <a:spcPts val="1500"/>
              </a:spcBef>
              <a:buNone/>
              <a:tabLst>
                <a:tab pos="2066925" algn="l"/>
              </a:tabLst>
            </a:pPr>
            <a:r>
              <a:rPr lang="de-CH" sz="8000" dirty="0"/>
              <a:t>                                                                   </a:t>
            </a:r>
            <a:r>
              <a:rPr lang="de-CH" sz="8000" b="1" dirty="0"/>
              <a:t>Nach Publizieren kann das Werk nicht mehr bearbeitet werden!</a:t>
            </a:r>
          </a:p>
          <a:p>
            <a:pPr marL="0" indent="0">
              <a:spcBef>
                <a:spcPts val="1500"/>
              </a:spcBef>
              <a:buNone/>
              <a:tabLst>
                <a:tab pos="2066925" algn="l"/>
              </a:tabLst>
            </a:pPr>
            <a:r>
              <a:rPr lang="de-CH" sz="8000" dirty="0"/>
              <a:t>                                                                                                                                              		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 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4108577-350F-47DC-060B-B55BF46F9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035" y="3429000"/>
            <a:ext cx="3561723" cy="15088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Werk Publizieren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42</a:t>
            </a:fld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DBC8F54-3A83-A36C-5D41-9CC8AEE66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644" y="1326954"/>
            <a:ext cx="2537814" cy="15318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3C6FEFC7-DB69-71CF-7C05-B4D8454B455C}"/>
              </a:ext>
            </a:extLst>
          </p:cNvPr>
          <p:cNvSpPr/>
          <p:nvPr/>
        </p:nvSpPr>
        <p:spPr>
          <a:xfrm>
            <a:off x="1700375" y="1700610"/>
            <a:ext cx="948412" cy="404059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1948AFC-E2DB-14EB-9F34-C56701BA0F4A}"/>
              </a:ext>
            </a:extLst>
          </p:cNvPr>
          <p:cNvSpPr/>
          <p:nvPr/>
        </p:nvSpPr>
        <p:spPr>
          <a:xfrm>
            <a:off x="1067322" y="4504687"/>
            <a:ext cx="948412" cy="404059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51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798" y="1534183"/>
            <a:ext cx="10515600" cy="4655524"/>
          </a:xfrm>
        </p:spPr>
        <p:txBody>
          <a:bodyPr>
            <a:normAutofit/>
          </a:bodyPr>
          <a:lstStyle/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 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7CA39BCD-EFE6-BAA7-2796-8BB0E46C4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2616" y="1376078"/>
            <a:ext cx="4508143" cy="33011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Praxisauftrag erledigt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43</a:t>
            </a:fld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F753B3B-FA16-76D4-9C02-D18925606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302" y="4287339"/>
            <a:ext cx="2804555" cy="1531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ADE420B-DD02-60A1-55CA-66755D2EAB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302" y="1355493"/>
            <a:ext cx="2804555" cy="27466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62C941B-EABC-24BC-A04F-661FE08571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7758" y="4805154"/>
            <a:ext cx="5349708" cy="10136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4081440-062D-A270-0827-1EDCAFD2DF67}"/>
              </a:ext>
            </a:extLst>
          </p:cNvPr>
          <p:cNvSpPr/>
          <p:nvPr/>
        </p:nvSpPr>
        <p:spPr>
          <a:xfrm>
            <a:off x="859602" y="3506846"/>
            <a:ext cx="1155207" cy="452920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3B542A0-6538-CEBA-8A21-695BD7C762D8}"/>
              </a:ext>
            </a:extLst>
          </p:cNvPr>
          <p:cNvSpPr/>
          <p:nvPr/>
        </p:nvSpPr>
        <p:spPr>
          <a:xfrm>
            <a:off x="4175814" y="4308684"/>
            <a:ext cx="1155207" cy="452920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C9C301C0-24CD-50EA-B5D9-2B50FAAA4E99}"/>
              </a:ext>
            </a:extLst>
          </p:cNvPr>
          <p:cNvCxnSpPr>
            <a:cxnSpLocks/>
          </p:cNvCxnSpPr>
          <p:nvPr/>
        </p:nvCxnSpPr>
        <p:spPr>
          <a:xfrm>
            <a:off x="3801257" y="5520899"/>
            <a:ext cx="428835" cy="0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E17E56EC-3A88-C942-CAC5-AEBEC0DAB0A3}"/>
              </a:ext>
            </a:extLst>
          </p:cNvPr>
          <p:cNvSpPr/>
          <p:nvPr/>
        </p:nvSpPr>
        <p:spPr>
          <a:xfrm>
            <a:off x="4142616" y="5564556"/>
            <a:ext cx="610802" cy="244580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849DFD62-A14E-6B64-5EF1-C99F39EB38C9}"/>
              </a:ext>
            </a:extLst>
          </p:cNvPr>
          <p:cNvCxnSpPr>
            <a:cxnSpLocks/>
          </p:cNvCxnSpPr>
          <p:nvPr/>
        </p:nvCxnSpPr>
        <p:spPr>
          <a:xfrm flipH="1" flipV="1">
            <a:off x="2865120" y="5311996"/>
            <a:ext cx="468489" cy="768764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Grafik 31">
            <a:extLst>
              <a:ext uri="{FF2B5EF4-FFF2-40B4-BE49-F238E27FC236}">
                <a16:creationId xmlns:a16="http://schemas.microsoft.com/office/drawing/2014/main" id="{162E19F7-647A-B4D4-20EE-EDC9D7BE4D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3317" y="1376078"/>
            <a:ext cx="4508143" cy="1153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E9B1E466-BDE6-3195-8AD5-5C321323E1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7297" y="1376078"/>
            <a:ext cx="2486503" cy="10800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Ellipse 26">
            <a:extLst>
              <a:ext uri="{FF2B5EF4-FFF2-40B4-BE49-F238E27FC236}">
                <a16:creationId xmlns:a16="http://schemas.microsoft.com/office/drawing/2014/main" id="{675CA30D-EF17-B357-7EB7-1B03D9E46D0C}"/>
              </a:ext>
            </a:extLst>
          </p:cNvPr>
          <p:cNvSpPr/>
          <p:nvPr/>
        </p:nvSpPr>
        <p:spPr>
          <a:xfrm>
            <a:off x="9236703" y="2047295"/>
            <a:ext cx="521526" cy="485170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2E3FA08C-70AA-1E02-3D4F-D98981101DBB}"/>
              </a:ext>
            </a:extLst>
          </p:cNvPr>
          <p:cNvCxnSpPr>
            <a:cxnSpLocks/>
          </p:cNvCxnSpPr>
          <p:nvPr/>
        </p:nvCxnSpPr>
        <p:spPr>
          <a:xfrm flipH="1">
            <a:off x="7570007" y="1157656"/>
            <a:ext cx="618478" cy="569263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294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20" grpId="0" animBg="1"/>
      <p:bldP spid="2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521439"/>
            <a:ext cx="10515600" cy="4655524"/>
          </a:xfrm>
        </p:spPr>
        <p:txBody>
          <a:bodyPr>
            <a:normAutofit/>
          </a:bodyPr>
          <a:lstStyle/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 </a:t>
            </a:r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CC757F0-B65F-54AC-863D-43150EBFF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1355493"/>
            <a:ext cx="6659879" cy="243698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Listenansicht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44</a:t>
            </a:fld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4081440-062D-A270-0827-1EDCAFD2DF67}"/>
              </a:ext>
            </a:extLst>
          </p:cNvPr>
          <p:cNvSpPr/>
          <p:nvPr/>
        </p:nvSpPr>
        <p:spPr>
          <a:xfrm>
            <a:off x="3482862" y="1272329"/>
            <a:ext cx="1553958" cy="424180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9EA33DE-4D26-9D24-D9B7-F9A3C2070E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2145" y="1904775"/>
            <a:ext cx="5756909" cy="307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Fragen …….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5FC4450C-D26C-4DCB-931D-12AEF9986ECC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45</a:t>
            </a:fld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	 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056DE0D-3E6F-42C8-A3CE-E6ABED3FE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0384" y="2067206"/>
            <a:ext cx="4028687" cy="402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236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67F2B3E-7A7F-108C-6368-2A41F1911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798" y="2460436"/>
            <a:ext cx="5085742" cy="3949411"/>
          </a:xfrm>
          <a:prstGeom prst="rect">
            <a:avLst/>
          </a:prstGeom>
          <a:effectLst>
            <a:outerShdw blurRad="292100" dist="139700" dir="2700000" algn="tl" rotWithShape="0">
              <a:schemeClr val="tx1">
                <a:lumMod val="50000"/>
                <a:lumOff val="50000"/>
                <a:alpha val="65000"/>
              </a:scheme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Handlungskompetenz / Praxisauftrag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5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r>
              <a:rPr lang="de-CH" dirty="0"/>
              <a:t>Über diese Schritte kommen sie zu Handlungskompetenz und zum Praxisauftrag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F66D6543-F6F8-C6DA-A43B-3ECDEF4C5F56}"/>
              </a:ext>
            </a:extLst>
          </p:cNvPr>
          <p:cNvSpPr/>
          <p:nvPr/>
        </p:nvSpPr>
        <p:spPr>
          <a:xfrm>
            <a:off x="4654968" y="3197686"/>
            <a:ext cx="1186775" cy="597764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C279ACE-F943-C49C-8C4A-62EF309F9813}"/>
              </a:ext>
            </a:extLst>
          </p:cNvPr>
          <p:cNvSpPr/>
          <p:nvPr/>
        </p:nvSpPr>
        <p:spPr>
          <a:xfrm>
            <a:off x="4123053" y="4411737"/>
            <a:ext cx="1186775" cy="597764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85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D4E679B-18F5-CDD2-42D0-F199533F2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1878" y="2421240"/>
            <a:ext cx="4091874" cy="3890660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Handlungskompetenz / Praxisauftrag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6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r>
              <a:rPr lang="de-CH" dirty="0"/>
              <a:t>Über diese Schritte kommen sie zur Handlungskompetenz und zum Praxisauftrag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B3280C5-161C-3DF0-E06C-3E0E2A945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76" y="2711900"/>
            <a:ext cx="4568654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954424EC-E7A1-79F1-AF37-4A4AEC622D62}"/>
              </a:ext>
            </a:extLst>
          </p:cNvPr>
          <p:cNvSpPr/>
          <p:nvPr/>
        </p:nvSpPr>
        <p:spPr>
          <a:xfrm>
            <a:off x="4152267" y="5855234"/>
            <a:ext cx="550362" cy="404676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3C1D2F2E-B0F8-DEAD-A197-3C76EBE464D6}"/>
              </a:ext>
            </a:extLst>
          </p:cNvPr>
          <p:cNvSpPr/>
          <p:nvPr/>
        </p:nvSpPr>
        <p:spPr>
          <a:xfrm>
            <a:off x="9291605" y="3942668"/>
            <a:ext cx="550362" cy="404676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59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Handlungskompetenz / Praxisauftrag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7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r>
              <a:rPr lang="de-CH" dirty="0"/>
              <a:t>Über diese Schritte kommen Sie zur Handlungskompetenz und zum Praxisauftrag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B3280C5-161C-3DF0-E06C-3E0E2A945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176" y="2711900"/>
            <a:ext cx="4568654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C402B25-2E10-E33E-49A8-E841FB7FD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080" y="2690654"/>
            <a:ext cx="5760720" cy="2369185"/>
          </a:xfrm>
          <a:prstGeom prst="rect">
            <a:avLst/>
          </a:prstGeom>
          <a:effectLst>
            <a:outerShdw blurRad="292100" dist="139700" dir="2700000" algn="tl" rotWithShape="0">
              <a:schemeClr val="tx1">
                <a:lumMod val="50000"/>
                <a:lumOff val="50000"/>
                <a:alpha val="65000"/>
              </a:schemeClr>
            </a:outerShdw>
          </a:effectLst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E20174F9-2887-2241-DE53-B23EB9969F7F}"/>
              </a:ext>
            </a:extLst>
          </p:cNvPr>
          <p:cNvCxnSpPr>
            <a:cxnSpLocks/>
          </p:cNvCxnSpPr>
          <p:nvPr/>
        </p:nvCxnSpPr>
        <p:spPr>
          <a:xfrm flipH="1" flipV="1">
            <a:off x="8188485" y="3714549"/>
            <a:ext cx="1116880" cy="711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59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4C950326-7B24-23C6-22F8-85C92001C0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71" r="-32" b="32393"/>
          <a:stretch/>
        </p:blipFill>
        <p:spPr>
          <a:xfrm>
            <a:off x="4935559" y="4624921"/>
            <a:ext cx="6775108" cy="1667744"/>
          </a:xfrm>
          <a:prstGeom prst="rect">
            <a:avLst/>
          </a:prstGeom>
          <a:effectLst>
            <a:outerShdw blurRad="292100" dist="139700" dir="2700000" algn="tl" rotWithShape="0">
              <a:schemeClr val="tx1">
                <a:lumMod val="50000"/>
                <a:lumOff val="50000"/>
                <a:alpha val="65000"/>
              </a:scheme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Handlungskompetenz / Praxisauftrag 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8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EA66C95-75FB-F338-09A2-53DD7F00C00E}"/>
              </a:ext>
            </a:extLst>
          </p:cNvPr>
          <p:cNvSpPr/>
          <p:nvPr/>
        </p:nvSpPr>
        <p:spPr>
          <a:xfrm>
            <a:off x="7521536" y="5638695"/>
            <a:ext cx="1139651" cy="716220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FA3F70B-4E72-B53F-0D23-FBFE19532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258" y="2263807"/>
            <a:ext cx="3844110" cy="4028858"/>
          </a:xfrm>
          <a:prstGeom prst="rect">
            <a:avLst/>
          </a:prstGeom>
          <a:effectLst>
            <a:outerShdw blurRad="292100" dist="139700" dir="2700000" algn="tl" rotWithShape="0">
              <a:schemeClr val="tx1">
                <a:lumMod val="50000"/>
                <a:lumOff val="50000"/>
                <a:alpha val="65000"/>
              </a:schemeClr>
            </a:outerShdw>
          </a:effectLst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E1A1DC11-8CE6-D6E6-DD25-37DEA71CEB81}"/>
              </a:ext>
            </a:extLst>
          </p:cNvPr>
          <p:cNvSpPr/>
          <p:nvPr/>
        </p:nvSpPr>
        <p:spPr>
          <a:xfrm>
            <a:off x="8411604" y="5647145"/>
            <a:ext cx="1139651" cy="716220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46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54342D86-0530-863A-5EED-07EA5711FE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84" t="3815" r="5809" b="507"/>
          <a:stretch/>
        </p:blipFill>
        <p:spPr>
          <a:xfrm>
            <a:off x="7285737" y="2025537"/>
            <a:ext cx="4518406" cy="2276606"/>
          </a:xfrm>
          <a:prstGeom prst="rect">
            <a:avLst/>
          </a:prstGeom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519F590-9447-45E0-8C49-B64E3B0AE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Praxisauftrag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1DE1361-C1BA-4FA1-A6E7-8F70EE140A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8378" y="6560575"/>
            <a:ext cx="4020215" cy="144000"/>
          </a:xfrm>
        </p:spPr>
        <p:txBody>
          <a:bodyPr/>
          <a:lstStyle/>
          <a:p>
            <a:fld id="{8AE2BD6A-5EF8-43E0-A9B4-D79CEFA0E518}" type="datetime2">
              <a:rPr lang="de-DE" smtClean="0"/>
              <a:t>Mittwoch, 16. Oktober 2024</a:t>
            </a:fld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0D74FA-1F39-4753-ACA1-D1D502298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ABA92-B65E-42F5-BB28-73DA50746AED}" type="slidenum">
              <a:rPr lang="de-CH" smtClean="0"/>
              <a:t>9</a:t>
            </a:fld>
            <a:endParaRPr lang="de-CH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877B6BD-AE41-4DE5-872A-E55FB19AAA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500" y="1964784"/>
            <a:ext cx="3825240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Nun erscheint der Praxisauftrag 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Drücken sie die Taste Download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Das Dokument wird in den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Downloads gespeichert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r>
              <a:rPr lang="de-CH" dirty="0"/>
              <a:t>Datei öffnen 	</a:t>
            </a:r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285750" indent="-285750"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7620000" algn="l"/>
              </a:tabLst>
            </a:pPr>
            <a:endParaRPr lang="de-CH" dirty="0"/>
          </a:p>
          <a:p>
            <a:pPr marL="0" indent="0">
              <a:spcBef>
                <a:spcPts val="1000"/>
              </a:spcBef>
              <a:buNone/>
              <a:tabLst>
                <a:tab pos="7620000" algn="l"/>
              </a:tabLst>
            </a:pPr>
            <a:endParaRPr lang="de-CH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C76EAE1-03C7-4C30-BDE4-23D4427F85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299" y="1085493"/>
            <a:ext cx="11304858" cy="540000"/>
          </a:xfrm>
        </p:spPr>
        <p:txBody>
          <a:bodyPr/>
          <a:lstStyle/>
          <a:p>
            <a:pPr defTabSz="215900">
              <a:tabLst>
                <a:tab pos="4933950" algn="l"/>
                <a:tab pos="5470525" algn="ctr"/>
                <a:tab pos="11210925" algn="r"/>
              </a:tabLst>
            </a:pPr>
            <a:r>
              <a:rPr lang="de-CH" dirty="0"/>
              <a:t>	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486159D6-CFF5-47A8-818B-D7AB6E0737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 defTabSz="215900">
              <a:buNone/>
              <a:tabLst>
                <a:tab pos="5561013" algn="ctr"/>
                <a:tab pos="11483975" algn="r"/>
              </a:tabLst>
            </a:pPr>
            <a:r>
              <a:rPr lang="de-CH" dirty="0"/>
              <a:t>		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4205D193-748C-29E3-E01B-C7795118BF00}"/>
              </a:ext>
            </a:extLst>
          </p:cNvPr>
          <p:cNvSpPr/>
          <p:nvPr/>
        </p:nvSpPr>
        <p:spPr>
          <a:xfrm>
            <a:off x="10198593" y="3855631"/>
            <a:ext cx="540000" cy="540000"/>
          </a:xfrm>
          <a:prstGeom prst="ellipse">
            <a:avLst/>
          </a:prstGeom>
          <a:noFill/>
          <a:ln w="38100">
            <a:solidFill>
              <a:srgbClr val="E534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44000" rIns="144000" bIns="144000" rtlCol="0" anchor="ctr">
            <a:spAutoFit/>
          </a:bodyPr>
          <a:lstStyle/>
          <a:p>
            <a:pPr algn="ctr"/>
            <a:endParaRPr lang="de-CH">
              <a:solidFill>
                <a:srgbClr val="FFFFFF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34E983A-255D-1EEF-DC75-1CDD4EA3C3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0" t="2620" r="4852"/>
          <a:stretch/>
        </p:blipFill>
        <p:spPr>
          <a:xfrm>
            <a:off x="4396740" y="2029979"/>
            <a:ext cx="2686048" cy="4143770"/>
          </a:xfrm>
          <a:prstGeom prst="rect">
            <a:avLst/>
          </a:prstGeom>
          <a:effectLst>
            <a:outerShdw blurRad="292100" dist="139700" dir="2700000" algn="tl" rotWithShape="0">
              <a:schemeClr val="tx1">
                <a:lumMod val="50000"/>
                <a:lumOff val="50000"/>
                <a:alpha val="65000"/>
              </a:scheme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B60F9BA-0F20-9925-8167-4F6693C9DA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5" t="5219" r="689" b="699"/>
          <a:stretch/>
        </p:blipFill>
        <p:spPr>
          <a:xfrm>
            <a:off x="7891503" y="4636992"/>
            <a:ext cx="3542340" cy="1532381"/>
          </a:xfrm>
          <a:prstGeom prst="rect">
            <a:avLst/>
          </a:prstGeom>
          <a:effectLst>
            <a:outerShdw blurRad="292100" dist="139700" dir="2700000" algn="tl" rotWithShape="0">
              <a:schemeClr val="tx1">
                <a:lumMod val="50000"/>
                <a:lumOff val="50000"/>
                <a:alpha val="65000"/>
              </a:schemeClr>
            </a:outerShdw>
          </a:effectLst>
        </p:spPr>
      </p:pic>
      <p:cxnSp>
        <p:nvCxnSpPr>
          <p:cNvPr id="12" name="Gerade Verbindung mit Pfeil 11">
            <a:extLst>
              <a:ext uri="{FF2B5EF4-FFF2-40B4-BE49-F238E27FC236}">
                <a16:creationId xmlns:a16="http://schemas.microsoft.com/office/drawing/2014/main" id="{6AC0ED3E-728C-7EEA-4BF4-EB8908A43C37}"/>
              </a:ext>
            </a:extLst>
          </p:cNvPr>
          <p:cNvCxnSpPr>
            <a:cxnSpLocks/>
          </p:cNvCxnSpPr>
          <p:nvPr/>
        </p:nvCxnSpPr>
        <p:spPr>
          <a:xfrm flipH="1" flipV="1">
            <a:off x="8865320" y="5604668"/>
            <a:ext cx="1116880" cy="7114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386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1049</Words>
  <Application>Microsoft Office PowerPoint</Application>
  <PresentationFormat>Breitbild</PresentationFormat>
  <Paragraphs>768</Paragraphs>
  <Slides>45</Slides>
  <Notes>16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Einloggen</vt:lpstr>
      <vt:lpstr>Einloggen</vt:lpstr>
      <vt:lpstr>Handlungskompetenz / Praxisauftrag </vt:lpstr>
      <vt:lpstr>Handlungskompetenz / Praxisauftrag </vt:lpstr>
      <vt:lpstr>Handlungskompetenz / Praxisauftrag </vt:lpstr>
      <vt:lpstr>Handlungskompetenz / Praxisauftrag </vt:lpstr>
      <vt:lpstr>Praxisauftrag</vt:lpstr>
      <vt:lpstr>Praxisauftrag</vt:lpstr>
      <vt:lpstr>Zurück zu Konvink</vt:lpstr>
      <vt:lpstr>Zurück zu Konvink</vt:lpstr>
      <vt:lpstr>Erstellen meines Werkes / Lerndokumentation </vt:lpstr>
      <vt:lpstr>Mein Portfolio</vt:lpstr>
      <vt:lpstr>Meine Werke</vt:lpstr>
      <vt:lpstr>Werk erstellen</vt:lpstr>
      <vt:lpstr>Werk erstellen</vt:lpstr>
      <vt:lpstr>Titel </vt:lpstr>
      <vt:lpstr>Ausgangslage</vt:lpstr>
      <vt:lpstr>Ausgangslage</vt:lpstr>
      <vt:lpstr>Praxisauftrag</vt:lpstr>
      <vt:lpstr>Praxisauftrag</vt:lpstr>
      <vt:lpstr>Titelbild</vt:lpstr>
      <vt:lpstr>Arbeitsschritte</vt:lpstr>
      <vt:lpstr>Arbeitsschritte</vt:lpstr>
      <vt:lpstr>Arbeitsschritte</vt:lpstr>
      <vt:lpstr>Arbeitsschritte</vt:lpstr>
      <vt:lpstr>Zitat / Erkenntnis zu dieser Arbeit </vt:lpstr>
      <vt:lpstr>Nächster Schritt hinzufügen </vt:lpstr>
      <vt:lpstr>Nächster Schritt hinzufügen </vt:lpstr>
      <vt:lpstr>Zitat hinzufügen</vt:lpstr>
      <vt:lpstr>Nächster Schritt mit Zitat hinzufügen </vt:lpstr>
      <vt:lpstr>Nächster Schritt mit Zitat hinzufügen </vt:lpstr>
      <vt:lpstr>Reflexion</vt:lpstr>
      <vt:lpstr>Learnings</vt:lpstr>
      <vt:lpstr>Tags</vt:lpstr>
      <vt:lpstr>Werk speichern / Vorschau anzeigen </vt:lpstr>
      <vt:lpstr>PDF erstellen und abspeichern</vt:lpstr>
      <vt:lpstr>Erstellte Werke</vt:lpstr>
      <vt:lpstr>Erstellte Werke</vt:lpstr>
      <vt:lpstr>Werk Teilen</vt:lpstr>
      <vt:lpstr>Werk Publizieren</vt:lpstr>
      <vt:lpstr>Praxisauftrag erledigt</vt:lpstr>
      <vt:lpstr>Listenansicht</vt:lpstr>
      <vt:lpstr>Fragen …….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Philipp Schleiss</dc:creator>
  <cp:lastModifiedBy>Kurt Ambühl</cp:lastModifiedBy>
  <cp:revision>60</cp:revision>
  <dcterms:created xsi:type="dcterms:W3CDTF">2024-01-03T13:13:28Z</dcterms:created>
  <dcterms:modified xsi:type="dcterms:W3CDTF">2024-10-16T12:06:54Z</dcterms:modified>
</cp:coreProperties>
</file>