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66" r:id="rId2"/>
    <p:sldId id="960" r:id="rId3"/>
    <p:sldId id="898" r:id="rId4"/>
    <p:sldId id="901" r:id="rId5"/>
    <p:sldId id="961" r:id="rId6"/>
    <p:sldId id="940" r:id="rId7"/>
    <p:sldId id="979" r:id="rId8"/>
    <p:sldId id="980" r:id="rId9"/>
    <p:sldId id="981" r:id="rId10"/>
    <p:sldId id="963" r:id="rId11"/>
    <p:sldId id="978" r:id="rId12"/>
    <p:sldId id="945" r:id="rId13"/>
    <p:sldId id="902" r:id="rId14"/>
    <p:sldId id="903" r:id="rId15"/>
    <p:sldId id="904" r:id="rId16"/>
    <p:sldId id="905" r:id="rId17"/>
    <p:sldId id="907" r:id="rId18"/>
    <p:sldId id="909" r:id="rId19"/>
    <p:sldId id="974" r:id="rId20"/>
    <p:sldId id="911" r:id="rId21"/>
    <p:sldId id="921" r:id="rId22"/>
    <p:sldId id="924" r:id="rId23"/>
    <p:sldId id="975" r:id="rId24"/>
    <p:sldId id="925" r:id="rId25"/>
    <p:sldId id="964" r:id="rId26"/>
    <p:sldId id="926" r:id="rId27"/>
    <p:sldId id="927" r:id="rId28"/>
    <p:sldId id="976" r:id="rId29"/>
    <p:sldId id="928" r:id="rId30"/>
    <p:sldId id="967" r:id="rId31"/>
    <p:sldId id="977" r:id="rId32"/>
    <p:sldId id="982" r:id="rId33"/>
    <p:sldId id="965" r:id="rId34"/>
    <p:sldId id="968" r:id="rId35"/>
    <p:sldId id="969" r:id="rId36"/>
    <p:sldId id="930" r:id="rId37"/>
    <p:sldId id="966" r:id="rId38"/>
    <p:sldId id="932" r:id="rId39"/>
    <p:sldId id="972" r:id="rId40"/>
    <p:sldId id="934" r:id="rId41"/>
    <p:sldId id="971" r:id="rId42"/>
    <p:sldId id="935" r:id="rId43"/>
    <p:sldId id="983" r:id="rId44"/>
    <p:sldId id="973" r:id="rId45"/>
    <p:sldId id="284" r:id="rId4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schnitt ohne Titel" id="{2A05BA35-E56F-404F-B38C-691FF42713FD}">
          <p14:sldIdLst/>
        </p14:section>
        <p14:section name="Abschnitt ohne Titel" id="{009DB721-439E-4651-92C5-C897D9FC0BEB}">
          <p14:sldIdLst>
            <p14:sldId id="266"/>
            <p14:sldId id="960"/>
            <p14:sldId id="898"/>
            <p14:sldId id="901"/>
            <p14:sldId id="961"/>
            <p14:sldId id="940"/>
            <p14:sldId id="979"/>
            <p14:sldId id="980"/>
            <p14:sldId id="981"/>
            <p14:sldId id="963"/>
            <p14:sldId id="978"/>
            <p14:sldId id="945"/>
            <p14:sldId id="902"/>
            <p14:sldId id="903"/>
            <p14:sldId id="904"/>
            <p14:sldId id="905"/>
            <p14:sldId id="907"/>
            <p14:sldId id="909"/>
            <p14:sldId id="974"/>
            <p14:sldId id="911"/>
            <p14:sldId id="921"/>
            <p14:sldId id="924"/>
            <p14:sldId id="975"/>
            <p14:sldId id="925"/>
            <p14:sldId id="964"/>
            <p14:sldId id="926"/>
            <p14:sldId id="927"/>
            <p14:sldId id="976"/>
            <p14:sldId id="928"/>
            <p14:sldId id="967"/>
            <p14:sldId id="977"/>
            <p14:sldId id="982"/>
            <p14:sldId id="965"/>
            <p14:sldId id="968"/>
            <p14:sldId id="969"/>
            <p14:sldId id="930"/>
            <p14:sldId id="966"/>
            <p14:sldId id="932"/>
            <p14:sldId id="972"/>
            <p14:sldId id="934"/>
            <p14:sldId id="971"/>
            <p14:sldId id="935"/>
            <p14:sldId id="983"/>
            <p14:sldId id="97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8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3B8972-53DF-48A5-BEE0-79C234008D34}" v="25" dt="2024-01-05T12:15:32.389"/>
    <p1510:client id="{75AF08C3-C1D1-46AA-B3B3-399CEDAE695B}" v="15" dt="2024-01-04T13:25:58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52" autoAdjust="0"/>
    <p:restoredTop sz="77870" autoAdjust="0"/>
  </p:normalViewPr>
  <p:slideViewPr>
    <p:cSldViewPr snapToGrid="0">
      <p:cViewPr varScale="1">
        <p:scale>
          <a:sx n="124" d="100"/>
          <a:sy n="124" d="100"/>
        </p:scale>
        <p:origin x="1194" y="10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392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4B3F7-0BB7-4DD5-A083-675113F07BAF}" type="datetimeFigureOut">
              <a:rPr lang="de-CH" smtClean="0"/>
              <a:t>24.07.2026</a:t>
            </a:fld>
            <a:endParaRPr lang="de-CH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DF51B-C041-4828-8572-AED2A736EDF1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8774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96177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45919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49294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Unter «Mein Profil» können Angaben zur Person + das Profilbild angepasst werden</a:t>
            </a:r>
          </a:p>
          <a:p>
            <a:endParaRPr lang="de-CH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62841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8817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605E5-8BC0-D100-D10F-6BEF7AF2E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CDB2FDA-7E08-C82D-2EB2-B3F7D6920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72B7EBC-01DE-11E2-2BBB-2BDB65490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04B9C6-CFF9-8896-0A1D-3E4396C2F0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02086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B9B35-F25E-B817-7420-2724AD8BE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B9C84A3-24EC-447C-6072-740DAD65D9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B56D2D8-4354-04E8-B1A4-D1EB870E4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4C507F6-8788-0557-172C-DFF0DE3D50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8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7145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A55BB-B8AB-610B-FCFE-58BF202F2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C5A99D1-1BD8-294E-2282-42E4E0B535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4E86826-BC8C-16D7-2052-1BF6FFDE2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Praxisauftrag erscheint im PDF-Format.</a:t>
            </a:r>
          </a:p>
          <a:p>
            <a:r>
              <a:rPr lang="de-CH" dirty="0"/>
              <a:t>PDF runterladen (Download).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EB48858-6D3A-645D-0920-A305F2BBB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40136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PDF-Dokument öffnen (Datei öffnen)</a:t>
            </a:r>
          </a:p>
          <a:p>
            <a:r>
              <a:rPr lang="de-CH" dirty="0"/>
              <a:t>Speichern unter</a:t>
            </a:r>
          </a:p>
          <a:p>
            <a:r>
              <a:rPr lang="de-CH" dirty="0"/>
              <a:t>Speicherort auswählen</a:t>
            </a:r>
          </a:p>
          <a:p>
            <a:r>
              <a:rPr lang="de-CH" dirty="0"/>
              <a:t>Dateinamen evtl. anpassen</a:t>
            </a:r>
          </a:p>
          <a:p>
            <a:r>
              <a:rPr lang="de-CH" dirty="0"/>
              <a:t>Speichern</a:t>
            </a:r>
          </a:p>
          <a:p>
            <a:endParaRPr lang="de-CH" dirty="0"/>
          </a:p>
          <a:p>
            <a:r>
              <a:rPr lang="de-CH" dirty="0"/>
              <a:t>PDF kann nicht gespeichert werden……</a:t>
            </a:r>
          </a:p>
          <a:p>
            <a:r>
              <a:rPr lang="de-CH" dirty="0"/>
              <a:t>PDF unter Downloads mit rechter Maustaste anklicken</a:t>
            </a:r>
          </a:p>
          <a:p>
            <a:r>
              <a:rPr lang="de-CH" dirty="0"/>
              <a:t>Öffnen mit</a:t>
            </a:r>
          </a:p>
          <a:p>
            <a:r>
              <a:rPr lang="de-CH" dirty="0"/>
              <a:t>Microsoft Edge oder Firefox auswählen</a:t>
            </a:r>
          </a:p>
          <a:p>
            <a:r>
              <a:rPr lang="de-CH" dirty="0"/>
              <a:t>Speichern unter</a:t>
            </a:r>
          </a:p>
          <a:p>
            <a:r>
              <a:rPr lang="de-CH" dirty="0"/>
              <a:t>Ordner zum Abspeichern auswählen….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10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53437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C3B38-9354-9391-CD64-F9D9D5EA5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0E0773B-B194-7FBB-312D-48899C40F3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8806ACA-434D-6DF3-4F69-1B5E1638B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20DE026-9FEF-D12C-42BB-0213B8126A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11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64455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Gliederung Handlungskompetenz wie folgt: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Einschätzung der Kompetenz durch Berufsbildner/-in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Deine Praxisaufträge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Deine Werke (Variante direkt zu «Neues Werk erstellen»)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Deine Hilfsmittel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Beschreibung Arbeitssituation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12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8420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Variante 1: Praxisauftrag mehrheitlich vorhanden</a:t>
            </a:r>
          </a:p>
          <a:p>
            <a:r>
              <a:rPr lang="de-CH" dirty="0"/>
              <a:t>                  Einzelne Handlung oder Aufgabe dokumentieren.</a:t>
            </a:r>
          </a:p>
          <a:p>
            <a:r>
              <a:rPr lang="de-CH" dirty="0"/>
              <a:t>Variante 2: Umfangreichen Projekten, kein Praxisauftrag hinterlegt / vorhanden.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15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403872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Infobutton oder </a:t>
            </a:r>
            <a:r>
              <a:rPr lang="de-CH" dirty="0" err="1"/>
              <a:t>Infopin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17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028270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Bilder hochladen, Anpassungen wie folgt möglich:</a:t>
            </a:r>
          </a:p>
          <a:p>
            <a:r>
              <a:rPr lang="de-CH" dirty="0"/>
              <a:t>Drehen, Zuschneiden, gewählter Ausschnitt anpassen,</a:t>
            </a:r>
          </a:p>
          <a:p>
            <a:r>
              <a:rPr lang="de-CH" dirty="0"/>
              <a:t>Farbfilter darüberlegen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21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31068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Titel: Gib dem Schritt / Teilaufgabe einen aussagekräftigen Titel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22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84168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212FC-1747-0C88-C1EC-DBC0BCF42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E318E19-59BD-AFEE-21AE-D34587C019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7D5E0A8-9F97-3E3A-5DA5-9F8B48549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Titel: Gib dem Schritt / Teilaufgabe einen aussagekräftigen Titel</a:t>
            </a:r>
          </a:p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1BAF526-D73D-3C71-2EB3-A10A64D915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23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18105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b="1" dirty="0"/>
              <a:t>Datei(en) auswählen</a:t>
            </a:r>
          </a:p>
          <a:p>
            <a:r>
              <a:rPr lang="de-CH" b="0" dirty="0"/>
              <a:t>Max. 8 Medien pro Schritt hochladen die deine Arbeiten zeigen</a:t>
            </a:r>
          </a:p>
          <a:p>
            <a:r>
              <a:rPr lang="de-CH" dirty="0"/>
              <a:t>Variante 1: Bild (Foto)</a:t>
            </a:r>
          </a:p>
          <a:p>
            <a:r>
              <a:rPr lang="de-CH" dirty="0"/>
              <a:t>Variante 2: Dokument (PDF)</a:t>
            </a:r>
          </a:p>
          <a:p>
            <a:r>
              <a:rPr lang="de-CH" dirty="0"/>
              <a:t>Variante 3: Link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Variante 4: Videos, Audios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24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70304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25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44112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Einzelne Schritte oder Zitate können nach unten oder oben verschoben werden und somit neu angeordnet werden.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31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0554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Speichern, Werk ist nun vollständig in Werkschau erfasst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36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40649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PDF nicht empfehlenswert, Werk wird auf mehrere Seiten verteilt.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37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360803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Praxisauftrag als erledigt dokumentieren und Werk verlinken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39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685469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«Publizieren» momentan nicht möglich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40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401672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41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41204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CH" dirty="0"/>
              <a:t>Werk Teilen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«Teilen» </a:t>
            </a:r>
            <a:br>
              <a:rPr lang="de-CH" dirty="0"/>
            </a:br>
            <a:r>
              <a:rPr lang="de-CH" dirty="0"/>
              <a:t>Persönliche Rückmeldungen von einzelnen Personen einholen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Name + E-Mail Adresse in Maske ergänzen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«Teilen»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Gewählte Person erhält Link zu deinem Werk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Person kann «Werk ansehen» (kein </a:t>
            </a:r>
            <a:r>
              <a:rPr lang="de-CH" dirty="0" err="1"/>
              <a:t>Konvink</a:t>
            </a:r>
            <a:r>
              <a:rPr lang="de-CH" dirty="0"/>
              <a:t>-Konto erforderlich)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Werk erscheint als Vorschau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Kommentar kann bei der Vorschau ganz unten eingegeben werden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Berufsbildner/-in kann Kommentare später einsehen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Durch «Publizieren» wird der Kommentar in der Vorschau erfasst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Lernender findet unter «Ansehen» die erhaltenen Kommentare ganz unten in der Vorschau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Es können mehrere Kommentare durch verschiedene Personen hinterlassen werden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42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91893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86BE8-A17A-B44E-8D9B-9A6C8A571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F5A2AEF-1874-DD21-D03C-7E68D51FF9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2078EBA-A1CA-26AA-A02E-D4D6EEEEAE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E811EF-9B7D-6639-AEF8-9B0C87316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43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726036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DF51B-C041-4828-8572-AED2A736EDF1}" type="slidenum">
              <a:rPr lang="de-CH" smtClean="0"/>
              <a:t>44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74806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F0B286-F65C-B82F-50D2-BEAA3977E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F2BEBCB-6E74-6130-065A-D879FF785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D244CC-2F8B-791A-8177-6F99DDCB1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B73B9F-67F0-211B-487E-D0CD63BC7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FBBBFC-871D-C62D-D84E-9C87A3AD5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07759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A85F8-5C5E-FFEA-48D4-9C697E95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3E2EE3-6F33-FE9E-ECB3-BF1248C5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91D795-6654-BDBE-A1F9-E3308D335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9E19CA-B578-7D2A-BB5E-BB22BD20E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0D266C-DBF2-03FE-1C89-3CB2B03A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8950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FBB33C-0DE4-002F-2FEA-BA8A8540F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E1164C-A019-074E-9A97-AA851F046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7C154D-04CF-8942-75AB-BF40DF5A3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B246DCE-9101-FB71-1ACA-6AC4D955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B770F9-8B2E-AC9C-79FE-ECA112624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6007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E40E4-9E3C-B4AC-D1EA-A401E0DF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179710-561D-8709-337D-D8312370D2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903246E-5BB6-E887-C25B-BBBC72C6A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8568E5B-28CB-EE97-87D4-0DAB9C6FE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7514E13-230E-50B9-A293-38E562194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6311E51-AFF3-71BE-C6E7-12F4FC019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58562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6AFB43-0C78-A28E-50B6-3771BE64E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BE3F34-84F2-55B3-0AEF-E03DC1B00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754DDBA-C1A0-69D3-CC79-C17C00CF9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8F14B52-7F7A-EB7B-1DE0-BAA858AA58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0F64CF1-6081-7ABD-E778-302015265F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ED2C42A-8D4E-FD16-1F4B-7F41908FE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75D1528-1662-A2DD-7AF5-A6A558820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88EA655-4D56-4349-E64F-8634854DD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5964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851CAE-DF0C-2311-3343-5AF594D4F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99DA6E0-8F60-AE7F-9705-733FB4F29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18426E-B894-88E8-C7C5-CD5C18C5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BD05A4-2B03-FA58-2549-43B81F86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44098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B251234-52A0-3460-7E28-64BEBDE45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BDE3A87-034F-49CA-7EF2-4BC612313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14BBC68-DB67-02F7-ED70-41545E705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56995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E2625-8382-7E72-3BDA-84A921EA7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E96BEE-0FAC-6784-D652-D4A7F0136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DFCC25C-66F2-6386-1CE1-0F059B03B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889A3D-EC6E-98E0-70A2-E99E75822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3C091C2-6085-1B1C-2049-36A996582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D532B63-4F0E-6A09-001F-6CAB8B8EC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59046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528802-D7B9-2453-79EA-3C6D7567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8FB883D-B186-10B8-083E-A8BDEBA76D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742303-062C-042B-6143-122A0C751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FE7B1F5-4F04-E20D-197C-8B23DFE10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152606A-F3E1-627C-4DCC-21C354FF8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BD8A8D-75C5-C815-FB1A-FF5068841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26363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58E6B-5FD3-3DC2-C3CC-E8D289B4B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9139B31-50D2-40E9-9593-89697CAC2A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CF97CC-D931-6AAB-D888-B7D13DE35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2DA369-D35E-F8DB-D3AE-7A16EE167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58BC00-4741-8FA2-D74B-17F01F883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49147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4BBC39C-5C87-5842-6936-073E2956F7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1436523-077F-6262-BCD5-EA1DD009D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079197-0C35-B36C-58BF-56E2EAB5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E7DEC8-82C8-1531-1C8D-6A15E8849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E12BD6A-2B93-AC36-FC9C-F522028E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76007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857FD85-AC0B-4D14-821D-FE9B94825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010953-3546-4290-BA6D-D7F662A3F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592DEC-4CF7-48F6-B4FE-D0061E31B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F47A69D-0D36-46B7-AA3A-FF14576B19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216000"/>
          <a:lstStyle>
            <a:lvl1pPr marL="360000" indent="-360000">
              <a:buFont typeface="+mj-lt"/>
              <a:buAutoNum type="arabicPeriod"/>
              <a:tabLst>
                <a:tab pos="6192000" algn="l"/>
              </a:tabLst>
              <a:defRPr>
                <a:latin typeface="+mj-lt"/>
              </a:defRPr>
            </a:lvl1pPr>
            <a:lvl2pPr marL="360000" indent="-360000">
              <a:buFont typeface="Arial" panose="020B0604020202020204" pitchFamily="34" charset="0"/>
              <a:buChar char="—"/>
              <a:tabLst>
                <a:tab pos="4680000" algn="l"/>
              </a:tabLst>
              <a:defRPr b="0"/>
            </a:lvl2pPr>
            <a:lvl3pPr marL="0" indent="0">
              <a:buNone/>
              <a:tabLst>
                <a:tab pos="4680000" algn="l"/>
              </a:tabLst>
              <a:defRPr/>
            </a:lvl3pPr>
            <a:lvl4pPr>
              <a:tabLst>
                <a:tab pos="4680000" algn="l"/>
              </a:tabLst>
              <a:defRPr/>
            </a:lvl4pPr>
            <a:lvl5pPr>
              <a:tabLst>
                <a:tab pos="4680000" algn="l"/>
              </a:tabLst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FE02DDB2-FD1D-42AB-9EA1-DFC58E8310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4891" y="1047850"/>
            <a:ext cx="11040535" cy="540000"/>
          </a:xfrm>
        </p:spPr>
        <p:txBody>
          <a:bodyPr/>
          <a:lstStyle>
            <a:lvl1pPr>
              <a:defRPr sz="2400" b="0" cap="none" baseline="0">
                <a:solidFill>
                  <a:srgbClr val="FFFFFF"/>
                </a:solidFill>
                <a:latin typeface="+mj-lt"/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e-CH" dirty="0"/>
              <a:t>Untertitel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8C61F76-0CC0-4C8B-88BF-153D94079F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7014" y="225425"/>
            <a:ext cx="11737974" cy="363538"/>
          </a:xfrm>
        </p:spPr>
        <p:txBody>
          <a:bodyPr lIns="216000" tIns="0" anchor="ctr" anchorCtr="0"/>
          <a:lstStyle>
            <a:lvl1pPr>
              <a:defRPr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 dirty="0"/>
              <a:t>Bereich einfügen</a:t>
            </a:r>
          </a:p>
        </p:txBody>
      </p:sp>
    </p:spTree>
    <p:extLst>
      <p:ext uri="{BB962C8B-B14F-4D97-AF65-F5344CB8AC3E}">
        <p14:creationId xmlns:p14="http://schemas.microsoft.com/office/powerpoint/2010/main" val="242305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5ACBF0"/>
          </p15:clr>
        </p15:guide>
        <p15:guide id="3" orient="horz" pos="1162">
          <p15:clr>
            <a:srgbClr val="5ACBF0"/>
          </p15:clr>
        </p15:guide>
        <p15:guide id="4" pos="4180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9063414-6EB6-BE19-6874-282DBF6C5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5FBA1A-0BC4-D083-30FA-3FDB2ED0A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BBD592-B395-BACA-5915-002B75AFB4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BD1FF63-C399-C723-2ED2-912E3762E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holzbauschweiz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747D2E-CC2E-0C70-8DF6-4F9EAC2C1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2ADFA-40A0-4483-A131-29DD6B1F477C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3622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1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20.png"/><Relationship Id="rId9" Type="http://schemas.openxmlformats.org/officeDocument/2006/relationships/image" Target="../media/image8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2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4.png"/><Relationship Id="rId5" Type="http://schemas.openxmlformats.org/officeDocument/2006/relationships/image" Target="../media/image89.png"/><Relationship Id="rId4" Type="http://schemas.openxmlformats.org/officeDocument/2006/relationships/image" Target="../media/image93.png"/><Relationship Id="rId9" Type="http://schemas.openxmlformats.org/officeDocument/2006/relationships/image" Target="../media/image9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4FBB7BA0-FC71-EDC5-A1A9-AFCCF10463D4}"/>
              </a:ext>
            </a:extLst>
          </p:cNvPr>
          <p:cNvSpPr txBox="1"/>
          <p:nvPr/>
        </p:nvSpPr>
        <p:spPr>
          <a:xfrm>
            <a:off x="916744" y="1825821"/>
            <a:ext cx="955313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8000" b="1" dirty="0"/>
              <a:t>Erstellen einer </a:t>
            </a:r>
          </a:p>
          <a:p>
            <a:r>
              <a:rPr lang="de-CH" sz="8000" b="1" dirty="0"/>
              <a:t>Werkschau </a:t>
            </a:r>
            <a:r>
              <a:rPr lang="de-CH" sz="4000" b="1" dirty="0"/>
              <a:t>(Lerndokumentation)</a:t>
            </a:r>
            <a:br>
              <a:rPr lang="de-CH" sz="8000" b="1" dirty="0"/>
            </a:br>
            <a:r>
              <a:rPr lang="de-CH" sz="8000" b="1" dirty="0"/>
              <a:t>im Holzbau-LAB </a:t>
            </a:r>
          </a:p>
        </p:txBody>
      </p:sp>
      <p:sp>
        <p:nvSpPr>
          <p:cNvPr id="4" name="Datumsplatzhalter 2">
            <a:extLst>
              <a:ext uri="{FF2B5EF4-FFF2-40B4-BE49-F238E27FC236}">
                <a16:creationId xmlns:a16="http://schemas.microsoft.com/office/drawing/2014/main" id="{6D4539EB-4C39-8016-65DA-54BADFA789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6" name="Foliennummernplatzhalter 4">
            <a:extLst>
              <a:ext uri="{FF2B5EF4-FFF2-40B4-BE49-F238E27FC236}">
                <a16:creationId xmlns:a16="http://schemas.microsoft.com/office/drawing/2014/main" id="{13C75036-1C5A-EDC5-3697-85481B83C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ffectLst>
            <a:outerShdw blurRad="50800" dist="38100" dir="2700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/>
          <a:lstStyle/>
          <a:p>
            <a:fld id="{0A6ABA92-B65E-42F5-BB28-73DA50746AED}" type="slidenum">
              <a:rPr lang="de-CH" smtClean="0"/>
              <a:t>1</a:t>
            </a:fld>
            <a:endParaRPr lang="de-CH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9811967-6DDB-E607-F332-84AD145CD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10" y="471064"/>
            <a:ext cx="11219179" cy="10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DDFE7D0-1C51-614C-78C2-DB075A799E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525" r="158"/>
          <a:stretch/>
        </p:blipFill>
        <p:spPr>
          <a:xfrm>
            <a:off x="4306793" y="586914"/>
            <a:ext cx="6750531" cy="296400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C8D0B70-1DB7-2432-55AD-8E6FD1D06564}"/>
              </a:ext>
            </a:extLst>
          </p:cNvPr>
          <p:cNvSpPr txBox="1"/>
          <p:nvPr/>
        </p:nvSpPr>
        <p:spPr>
          <a:xfrm>
            <a:off x="838200" y="723821"/>
            <a:ext cx="23393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/>
              <a:t>Einloggen in </a:t>
            </a:r>
            <a:r>
              <a:rPr lang="de-CH" sz="2400" b="1" dirty="0" err="1"/>
              <a:t>Konvink</a:t>
            </a:r>
            <a:endParaRPr lang="de-CH" sz="2400" b="1" dirty="0"/>
          </a:p>
          <a:p>
            <a:endParaRPr lang="de-CH" sz="2400" b="1" dirty="0"/>
          </a:p>
          <a:p>
            <a:r>
              <a:rPr lang="de-CH" sz="2400" b="1" dirty="0"/>
              <a:t>Schritt 1</a:t>
            </a:r>
          </a:p>
          <a:p>
            <a:endParaRPr lang="de-CH" sz="2400" b="1" dirty="0"/>
          </a:p>
          <a:p>
            <a:r>
              <a:rPr lang="de-CH" sz="2400" b="1" dirty="0"/>
              <a:t>Schritt 2</a:t>
            </a:r>
          </a:p>
          <a:p>
            <a:endParaRPr lang="de-CH" sz="2400" b="1" dirty="0"/>
          </a:p>
          <a:p>
            <a:endParaRPr lang="de-CH" sz="2400" b="1" dirty="0"/>
          </a:p>
          <a:p>
            <a:endParaRPr lang="de-CH" sz="2400" b="1" dirty="0"/>
          </a:p>
          <a:p>
            <a:endParaRPr lang="de-CH" sz="2400" b="1" dirty="0"/>
          </a:p>
          <a:p>
            <a:r>
              <a:rPr lang="de-CH" sz="2400" b="1" dirty="0"/>
              <a:t>Button Login</a:t>
            </a:r>
          </a:p>
          <a:p>
            <a:endParaRPr lang="de-CH" dirty="0"/>
          </a:p>
          <a:p>
            <a:endParaRPr lang="de-CH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005B1BB3-D37E-9492-1ADF-01692A4B55EC}"/>
              </a:ext>
            </a:extLst>
          </p:cNvPr>
          <p:cNvCxnSpPr>
            <a:cxnSpLocks/>
          </p:cNvCxnSpPr>
          <p:nvPr/>
        </p:nvCxnSpPr>
        <p:spPr>
          <a:xfrm flipV="1">
            <a:off x="2106930" y="952820"/>
            <a:ext cx="3306333" cy="1089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862001C3-F85C-77FA-9553-38CB0665B129}"/>
              </a:ext>
            </a:extLst>
          </p:cNvPr>
          <p:cNvCxnSpPr>
            <a:cxnSpLocks/>
          </p:cNvCxnSpPr>
          <p:nvPr/>
        </p:nvCxnSpPr>
        <p:spPr>
          <a:xfrm flipV="1">
            <a:off x="2289842" y="2633772"/>
            <a:ext cx="3248447" cy="1475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umsplatzhalter 2">
            <a:extLst>
              <a:ext uri="{FF2B5EF4-FFF2-40B4-BE49-F238E27FC236}">
                <a16:creationId xmlns:a16="http://schemas.microsoft.com/office/drawing/2014/main" id="{E1717758-28B2-EA3D-FC07-D698BECA37A4}"/>
              </a:ext>
            </a:extLst>
          </p:cNvPr>
          <p:cNvSpPr txBox="1">
            <a:spLocks/>
          </p:cNvSpPr>
          <p:nvPr/>
        </p:nvSpPr>
        <p:spPr>
          <a:xfrm>
            <a:off x="6178378" y="6560575"/>
            <a:ext cx="4020215" cy="14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E2BD6A-5EF8-43E0-A9B4-D79CEFA0E518}" type="datetime2">
              <a:rPr lang="de-DE" smtClean="0"/>
              <a:pPr/>
              <a:t>Freitag, 24. Juli 2026</a:t>
            </a:fld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6C9E7C-164C-2426-04C4-6284C6C2F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ffectLst>
            <a:outerShdw blurRad="50800" dist="38100" dir="2700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/>
          <a:lstStyle/>
          <a:p>
            <a:fld id="{0A6ABA92-B65E-42F5-BB28-73DA50746AED}" type="slidenum">
              <a:rPr lang="de-CH" smtClean="0"/>
              <a:t>2</a:t>
            </a:fld>
            <a:endParaRPr lang="de-CH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E598EED-8F9C-AA8A-9B3E-6E6D4C6CAE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036"/>
          <a:stretch>
            <a:fillRect/>
          </a:stretch>
        </p:blipFill>
        <p:spPr>
          <a:xfrm>
            <a:off x="4411980" y="3916826"/>
            <a:ext cx="7080702" cy="2102974"/>
          </a:xfrm>
          <a:prstGeom prst="rect">
            <a:avLst/>
          </a:prstGeom>
        </p:spPr>
      </p:pic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F90A2755-864E-ED46-2BD9-AAD61295CB0C}"/>
              </a:ext>
            </a:extLst>
          </p:cNvPr>
          <p:cNvCxnSpPr>
            <a:cxnSpLocks/>
          </p:cNvCxnSpPr>
          <p:nvPr/>
        </p:nvCxnSpPr>
        <p:spPr>
          <a:xfrm flipV="1">
            <a:off x="2770275" y="4142532"/>
            <a:ext cx="5510125" cy="480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3F115F-B5B0-F9FE-B5A6-5E02512C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9872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43F4D70-5737-5825-FC4C-D9B69F7D3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707" y="1690688"/>
            <a:ext cx="2743200" cy="4132641"/>
          </a:xfrm>
          <a:prstGeom prst="rect">
            <a:avLst/>
          </a:prstGeom>
          <a:effectLst>
            <a:outerShdw blurRad="292100" dist="139700" dir="2700000" algn="tl" rotWithShape="0">
              <a:schemeClr val="tx1">
                <a:lumMod val="50000"/>
                <a:lumOff val="50000"/>
                <a:alpha val="65000"/>
              </a:scheme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Einloggen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/>
          <a:lstStyle/>
          <a:p>
            <a:fld id="{0A6ABA92-B65E-42F5-BB28-73DA50746AED}" type="slidenum">
              <a:rPr lang="de-CH" smtClean="0"/>
              <a:t>3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7013" y="1773238"/>
            <a:ext cx="5078412" cy="4716462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Persönliche Logindaten eingeben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Sie haben von Holzbau Schweiz mit ihrer Schul-Mailadresse ein Login erhalten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5CA5911-F3F4-3EC2-AD6F-E60FD1C807E8}"/>
              </a:ext>
            </a:extLst>
          </p:cNvPr>
          <p:cNvSpPr/>
          <p:nvPr/>
        </p:nvSpPr>
        <p:spPr>
          <a:xfrm>
            <a:off x="5939823" y="4986949"/>
            <a:ext cx="1374346" cy="737645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1C105AF-4930-D5AF-0E7B-D9B4AAD66140}"/>
              </a:ext>
            </a:extLst>
          </p:cNvPr>
          <p:cNvSpPr/>
          <p:nvPr/>
        </p:nvSpPr>
        <p:spPr>
          <a:xfrm>
            <a:off x="6178378" y="3626862"/>
            <a:ext cx="1097526" cy="376519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9457A28-364D-0521-B4EB-64B6989258F7}"/>
              </a:ext>
            </a:extLst>
          </p:cNvPr>
          <p:cNvSpPr/>
          <p:nvPr/>
        </p:nvSpPr>
        <p:spPr>
          <a:xfrm>
            <a:off x="6178378" y="4472565"/>
            <a:ext cx="1097526" cy="376519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22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Einloggen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4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25625"/>
            <a:ext cx="4313811" cy="4351338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Übersicht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«Mein Profil» anpassen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Wechseln auf «Mein Portfolio»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3571" y="753616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C064BAB-D597-3723-0682-FD3E60134D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36" b="194"/>
          <a:stretch>
            <a:fillRect/>
          </a:stretch>
        </p:blipFill>
        <p:spPr>
          <a:xfrm>
            <a:off x="5152011" y="1894913"/>
            <a:ext cx="6439982" cy="3671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128F2C9F-0C47-04B7-A919-2AB33DA568B6}"/>
              </a:ext>
            </a:extLst>
          </p:cNvPr>
          <p:cNvSpPr/>
          <p:nvPr/>
        </p:nvSpPr>
        <p:spPr>
          <a:xfrm>
            <a:off x="5535412" y="1854142"/>
            <a:ext cx="813816" cy="59776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DB1649A3-DE99-77EF-B421-7E693452795D}"/>
              </a:ext>
            </a:extLst>
          </p:cNvPr>
          <p:cNvCxnSpPr>
            <a:cxnSpLocks/>
          </p:cNvCxnSpPr>
          <p:nvPr/>
        </p:nvCxnSpPr>
        <p:spPr>
          <a:xfrm flipV="1">
            <a:off x="8188485" y="5029959"/>
            <a:ext cx="1464411" cy="848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67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Über diese Schritte kommen sie zu Handlungskompetenz und zum Praxisauftrag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Handlungskompetenz / Praxisauftrag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5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F3F01A9-3B9E-1328-08F7-20A533763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792" y="2491853"/>
            <a:ext cx="5588158" cy="3839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F66D6543-F6F8-C6DA-A43B-3ECDEF4C5F56}"/>
              </a:ext>
            </a:extLst>
          </p:cNvPr>
          <p:cNvSpPr/>
          <p:nvPr/>
        </p:nvSpPr>
        <p:spPr>
          <a:xfrm>
            <a:off x="5186884" y="2446263"/>
            <a:ext cx="786172" cy="59776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C279ACE-F943-C49C-8C4A-62EF309F9813}"/>
              </a:ext>
            </a:extLst>
          </p:cNvPr>
          <p:cNvSpPr/>
          <p:nvPr/>
        </p:nvSpPr>
        <p:spPr>
          <a:xfrm>
            <a:off x="4691672" y="3881539"/>
            <a:ext cx="1186775" cy="59776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85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Über diese Schritte kommen sie zur Handlungskompetenz und zum Praxisauftrag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Handlungskompetenz / Praxisauftrag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6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01CEA9A-5C68-2E2E-8014-02396FABD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214" y="2784029"/>
            <a:ext cx="4216040" cy="3572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954424EC-E7A1-79F1-AF37-4A4AEC622D62}"/>
              </a:ext>
            </a:extLst>
          </p:cNvPr>
          <p:cNvSpPr/>
          <p:nvPr/>
        </p:nvSpPr>
        <p:spPr>
          <a:xfrm>
            <a:off x="4467313" y="5761755"/>
            <a:ext cx="550362" cy="404676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9694AA2-604F-C699-D7CE-9F396FB3A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045" y="2393226"/>
            <a:ext cx="3422741" cy="3908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3C1D2F2E-B0F8-DEAD-A197-3C76EBE464D6}"/>
              </a:ext>
            </a:extLst>
          </p:cNvPr>
          <p:cNvSpPr/>
          <p:nvPr/>
        </p:nvSpPr>
        <p:spPr>
          <a:xfrm rot="16200000">
            <a:off x="6812567" y="4298685"/>
            <a:ext cx="1765633" cy="404676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59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E3A27-D0B4-6072-5F37-BD2A1811F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1558300-6588-1BD5-F58A-B219A776AE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1BF9EDE-E75B-B2F6-932F-E344399D2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Handlungskompetenzen / Praxisaufträge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AA05143-3EA4-B84D-58AF-5D77729BCD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4ADA8D6-F1DE-7050-21D4-CF01999FF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7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710347C-CA6F-8645-C53E-9A313EB10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63FD2FF-F1DF-4A45-C41A-7AD74F543C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93B7822-5504-190B-1750-6AE0AA713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269" y="1625493"/>
            <a:ext cx="6316917" cy="4286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44D1483D-06A2-CC2D-12DE-F9909D5665FF}"/>
              </a:ext>
            </a:extLst>
          </p:cNvPr>
          <p:cNvSpPr/>
          <p:nvPr/>
        </p:nvSpPr>
        <p:spPr>
          <a:xfrm>
            <a:off x="8335419" y="4681773"/>
            <a:ext cx="550362" cy="404676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46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42D42-E0D8-C640-B526-44EE2C914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FD86B46-E1F2-895C-D5BE-C620F1B77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4F8EDC2-EE0C-E88F-C334-5AE6116A2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7A7E1D6-FBD2-889D-1024-4AFAF7213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8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1C18127-D8C5-AAF8-50E2-2CAFBB3C5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1B0344B-7418-6476-86A4-9BEE82C930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E04BDCC-5C9A-96CD-7B0E-54278D2B9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010" y="284309"/>
            <a:ext cx="8411980" cy="6142438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41B0C123-29DA-8F8C-8B27-BF1065F9174C}"/>
              </a:ext>
            </a:extLst>
          </p:cNvPr>
          <p:cNvCxnSpPr>
            <a:cxnSpLocks/>
          </p:cNvCxnSpPr>
          <p:nvPr/>
        </p:nvCxnSpPr>
        <p:spPr>
          <a:xfrm flipV="1">
            <a:off x="1337022" y="1979397"/>
            <a:ext cx="1868970" cy="47949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id="{2D9ECE62-55BD-F043-C5D9-E6117C250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4372" y="321782"/>
            <a:ext cx="1183255" cy="116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7B5BC-063A-EE04-DE5B-D637753F2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55D68A7-F637-658B-D18F-61092B44C2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6D61FFE-FF75-3326-6E4D-9A7D730CB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Praxisauftrag herunterladen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28160F6-2DF3-6EA5-7112-C9C2EF2C9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154C33F-EFCE-B036-5D9C-C3EC37D7C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9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ABEC3DC-DBAA-5D42-4807-8CDE27B2C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8E71CBA-1AB3-78A4-34B1-294BF1BF40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7E17CCF8-2E6C-860F-117A-34B5E1F11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14" y="1560053"/>
            <a:ext cx="5731648" cy="4522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A6126708-700D-024E-969B-B775EC7C3019}"/>
              </a:ext>
            </a:extLst>
          </p:cNvPr>
          <p:cNvSpPr/>
          <p:nvPr/>
        </p:nvSpPr>
        <p:spPr>
          <a:xfrm>
            <a:off x="4495160" y="4381544"/>
            <a:ext cx="342272" cy="351138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43380318-4CDA-F784-D804-9EDF209DC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163" y="1566655"/>
            <a:ext cx="3191634" cy="4515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9E237463-AF69-AE16-57B5-0A1A962D7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2723" y="6167328"/>
            <a:ext cx="2500513" cy="427719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DC55642A-31FD-5D51-2E71-02AC97FD593B}"/>
              </a:ext>
            </a:extLst>
          </p:cNvPr>
          <p:cNvSpPr/>
          <p:nvPr/>
        </p:nvSpPr>
        <p:spPr>
          <a:xfrm>
            <a:off x="10377176" y="6193200"/>
            <a:ext cx="342272" cy="351138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5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2D9FED89-8B48-99CE-DBD0-35AA3A6161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9" t="76750" r="544" b="996"/>
          <a:stretch/>
        </p:blipFill>
        <p:spPr bwMode="auto">
          <a:xfrm>
            <a:off x="6262799" y="3292768"/>
            <a:ext cx="5297118" cy="854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lumMod val="50000"/>
                <a:lumOff val="50000"/>
                <a:alpha val="65000"/>
              </a:scheme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Praxisauftrag speichern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10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BFB9925-2BD8-B067-9800-62641F2694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9" t="835" r="1" b="72642"/>
          <a:stretch/>
        </p:blipFill>
        <p:spPr bwMode="auto">
          <a:xfrm>
            <a:off x="6262799" y="1576185"/>
            <a:ext cx="5297119" cy="1013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lumMod val="50000"/>
                <a:lumOff val="50000"/>
                <a:alpha val="65000"/>
              </a:scheme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E405E7D-22B3-5330-3BC4-18E3D2424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32" y="1563927"/>
            <a:ext cx="3362794" cy="1343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91835211-95BD-BAAB-4100-86B0E9F0C7EA}"/>
              </a:ext>
            </a:extLst>
          </p:cNvPr>
          <p:cNvCxnSpPr>
            <a:cxnSpLocks/>
          </p:cNvCxnSpPr>
          <p:nvPr/>
        </p:nvCxnSpPr>
        <p:spPr>
          <a:xfrm flipH="1" flipV="1">
            <a:off x="1974319" y="2380582"/>
            <a:ext cx="753513" cy="3626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fik 23">
            <a:extLst>
              <a:ext uri="{FF2B5EF4-FFF2-40B4-BE49-F238E27FC236}">
                <a16:creationId xmlns:a16="http://schemas.microsoft.com/office/drawing/2014/main" id="{A9797FFA-8717-35AB-040C-AA94743DF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32" y="3258311"/>
            <a:ext cx="4754592" cy="2638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100EBC1B-77C9-9EEF-BE89-D125CB851E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5574" y="3268988"/>
            <a:ext cx="2152950" cy="342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AC0ED3E-728C-7EEA-4BF4-EB8908A43C37}"/>
              </a:ext>
            </a:extLst>
          </p:cNvPr>
          <p:cNvCxnSpPr>
            <a:cxnSpLocks/>
          </p:cNvCxnSpPr>
          <p:nvPr/>
        </p:nvCxnSpPr>
        <p:spPr>
          <a:xfrm flipV="1">
            <a:off x="8698326" y="1942348"/>
            <a:ext cx="666172" cy="343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40EF41F9-2CB8-878D-9088-B6C79A76333D}"/>
              </a:ext>
            </a:extLst>
          </p:cNvPr>
          <p:cNvCxnSpPr>
            <a:cxnSpLocks/>
          </p:cNvCxnSpPr>
          <p:nvPr/>
        </p:nvCxnSpPr>
        <p:spPr>
          <a:xfrm flipH="1" flipV="1">
            <a:off x="7713011" y="3581704"/>
            <a:ext cx="753513" cy="3626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4205D193-748C-29E3-E01B-C7795118BF00}"/>
              </a:ext>
            </a:extLst>
          </p:cNvPr>
          <p:cNvSpPr/>
          <p:nvPr/>
        </p:nvSpPr>
        <p:spPr>
          <a:xfrm>
            <a:off x="4450669" y="3193116"/>
            <a:ext cx="540000" cy="54000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45A7B6AE-C568-7C92-5629-57BBB08551F4}"/>
              </a:ext>
            </a:extLst>
          </p:cNvPr>
          <p:cNvSpPr/>
          <p:nvPr/>
        </p:nvSpPr>
        <p:spPr>
          <a:xfrm>
            <a:off x="10342821" y="3763013"/>
            <a:ext cx="540000" cy="54000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1DEA1E10-45B7-6159-26A0-EFC70CE958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2799" y="4429944"/>
            <a:ext cx="4677428" cy="476316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9860E7A8-A5B3-3037-5774-06B3AD787DA3}"/>
              </a:ext>
            </a:extLst>
          </p:cNvPr>
          <p:cNvSpPr/>
          <p:nvPr/>
        </p:nvSpPr>
        <p:spPr>
          <a:xfrm>
            <a:off x="10472169" y="4347832"/>
            <a:ext cx="540000" cy="54000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A18B053C-A8DE-B5B6-B831-C98C667046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6887" y="5011131"/>
            <a:ext cx="627926" cy="620174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713DD47E-40B8-4F41-3A36-7BEDDDAE49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6887" y="5736176"/>
            <a:ext cx="627926" cy="62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8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8CB1A-414B-65FC-81C0-039EC4389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A041E8D-463A-5C50-2868-6278AF294C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57FA32-0511-CCD1-6B53-D3F1F181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Handlungskompetenz / Praxisauftrag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B79BBC-BFE3-A888-4748-B8F1AD29AA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DA9B8D-6DFA-3B60-A678-28D43BD89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11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399BE9D-2756-440C-5D76-6C627A575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B4D4268-E521-8EB4-4536-D76A61F1DD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5461B76-B874-108B-B86A-03C1A8822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75443"/>
            <a:ext cx="10347832" cy="4386466"/>
          </a:xfrm>
          <a:prstGeom prst="rect">
            <a:avLst/>
          </a:prstGeom>
        </p:spPr>
      </p:pic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95FB3E40-2234-FA7A-8B31-25FA6EDFEFA6}"/>
              </a:ext>
            </a:extLst>
          </p:cNvPr>
          <p:cNvCxnSpPr>
            <a:cxnSpLocks/>
          </p:cNvCxnSpPr>
          <p:nvPr/>
        </p:nvCxnSpPr>
        <p:spPr>
          <a:xfrm flipH="1" flipV="1">
            <a:off x="5368444" y="3453169"/>
            <a:ext cx="1562554" cy="972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34462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12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CED1818C-8AB5-6C49-0437-98F879072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947" y="437839"/>
            <a:ext cx="4163028" cy="5982322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EDE26E46-F54A-4939-8B6C-685743C9F189}"/>
              </a:ext>
            </a:extLst>
          </p:cNvPr>
          <p:cNvSpPr txBox="1"/>
          <p:nvPr/>
        </p:nvSpPr>
        <p:spPr>
          <a:xfrm>
            <a:off x="2152390" y="3755073"/>
            <a:ext cx="1272067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000" dirty="0"/>
              <a:t>Deine Praxisaufträge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7AD5A27-F0CF-D3E2-487E-7D07F0C46874}"/>
              </a:ext>
            </a:extLst>
          </p:cNvPr>
          <p:cNvSpPr txBox="1"/>
          <p:nvPr/>
        </p:nvSpPr>
        <p:spPr>
          <a:xfrm>
            <a:off x="2152390" y="1825625"/>
            <a:ext cx="2934439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000" dirty="0"/>
              <a:t>Einschätzung der Kompetenz durch Berufsbildner/in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4BE4EDCE-63D7-07E9-F0B8-CEE24FAED223}"/>
              </a:ext>
            </a:extLst>
          </p:cNvPr>
          <p:cNvCxnSpPr>
            <a:cxnSpLocks/>
          </p:cNvCxnSpPr>
          <p:nvPr/>
        </p:nvCxnSpPr>
        <p:spPr>
          <a:xfrm flipV="1">
            <a:off x="9911781" y="2378313"/>
            <a:ext cx="573624" cy="272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fik 23">
            <a:extLst>
              <a:ext uri="{FF2B5EF4-FFF2-40B4-BE49-F238E27FC236}">
                <a16:creationId xmlns:a16="http://schemas.microsoft.com/office/drawing/2014/main" id="{4F063047-9F94-A640-3D38-2F23B94AE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0001" y="437839"/>
            <a:ext cx="4163028" cy="3481868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99758E76-D058-18E9-F824-7950B567D0F2}"/>
              </a:ext>
            </a:extLst>
          </p:cNvPr>
          <p:cNvSpPr txBox="1"/>
          <p:nvPr/>
        </p:nvSpPr>
        <p:spPr>
          <a:xfrm>
            <a:off x="2152390" y="4842907"/>
            <a:ext cx="1272067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000" dirty="0"/>
              <a:t>Deine Werke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BC7125A3-66E3-2BDD-79AF-4D22489A36DF}"/>
              </a:ext>
            </a:extLst>
          </p:cNvPr>
          <p:cNvSpPr txBox="1"/>
          <p:nvPr/>
        </p:nvSpPr>
        <p:spPr>
          <a:xfrm>
            <a:off x="7974566" y="1084183"/>
            <a:ext cx="1272067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000" dirty="0"/>
              <a:t>Deine Hilfsmittel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CD1F205B-7950-7399-F52F-811363BA51CD}"/>
              </a:ext>
            </a:extLst>
          </p:cNvPr>
          <p:cNvSpPr txBox="1"/>
          <p:nvPr/>
        </p:nvSpPr>
        <p:spPr>
          <a:xfrm>
            <a:off x="6854328" y="3033684"/>
            <a:ext cx="1767635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000" dirty="0"/>
              <a:t>Beschreibung Arbeitssituation</a:t>
            </a: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A66D994C-CFE7-1BCA-68D2-9561DB71ED37}"/>
              </a:ext>
            </a:extLst>
          </p:cNvPr>
          <p:cNvCxnSpPr>
            <a:cxnSpLocks/>
          </p:cNvCxnSpPr>
          <p:nvPr/>
        </p:nvCxnSpPr>
        <p:spPr>
          <a:xfrm>
            <a:off x="7551568" y="1207293"/>
            <a:ext cx="37315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3182951C-9A2A-254A-636B-58903D6972AE}"/>
              </a:ext>
            </a:extLst>
          </p:cNvPr>
          <p:cNvCxnSpPr>
            <a:cxnSpLocks/>
          </p:cNvCxnSpPr>
          <p:nvPr/>
        </p:nvCxnSpPr>
        <p:spPr>
          <a:xfrm>
            <a:off x="6439051" y="3156794"/>
            <a:ext cx="37315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84245D94-EC2A-8140-503F-438C6CD4BCCE}"/>
              </a:ext>
            </a:extLst>
          </p:cNvPr>
          <p:cNvCxnSpPr>
            <a:cxnSpLocks/>
          </p:cNvCxnSpPr>
          <p:nvPr/>
        </p:nvCxnSpPr>
        <p:spPr>
          <a:xfrm>
            <a:off x="1744229" y="3878183"/>
            <a:ext cx="37315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9C1687E9-3797-F8B6-E2EE-DD2C29AED951}"/>
              </a:ext>
            </a:extLst>
          </p:cNvPr>
          <p:cNvCxnSpPr>
            <a:cxnSpLocks/>
          </p:cNvCxnSpPr>
          <p:nvPr/>
        </p:nvCxnSpPr>
        <p:spPr>
          <a:xfrm>
            <a:off x="1744228" y="4971592"/>
            <a:ext cx="37315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CB851500-5711-D256-8E3C-609388DD55B4}"/>
              </a:ext>
            </a:extLst>
          </p:cNvPr>
          <p:cNvCxnSpPr>
            <a:cxnSpLocks/>
          </p:cNvCxnSpPr>
          <p:nvPr/>
        </p:nvCxnSpPr>
        <p:spPr>
          <a:xfrm>
            <a:off x="1744230" y="1954310"/>
            <a:ext cx="37315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AD17BD10-F70E-D070-9BEF-497AD021FFFB}"/>
              </a:ext>
            </a:extLst>
          </p:cNvPr>
          <p:cNvSpPr txBox="1"/>
          <p:nvPr/>
        </p:nvSpPr>
        <p:spPr>
          <a:xfrm>
            <a:off x="5753092" y="4626164"/>
            <a:ext cx="21182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000" dirty="0"/>
              <a:t>Abgabedatum von Berufsbildner/in festlegen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F7C4D1E1-5D91-2B13-0839-5BD8AB8954E7}"/>
              </a:ext>
            </a:extLst>
          </p:cNvPr>
          <p:cNvSpPr txBox="1"/>
          <p:nvPr/>
        </p:nvSpPr>
        <p:spPr>
          <a:xfrm>
            <a:off x="5753092" y="4084777"/>
            <a:ext cx="2484192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000" dirty="0"/>
              <a:t>Variante Praxisauftrag direkt herunterladen </a:t>
            </a:r>
          </a:p>
        </p:txBody>
      </p: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4EEFD362-7316-6103-7D7F-53608D4D2803}"/>
              </a:ext>
            </a:extLst>
          </p:cNvPr>
          <p:cNvCxnSpPr>
            <a:cxnSpLocks/>
            <a:stCxn id="40" idx="1"/>
          </p:cNvCxnSpPr>
          <p:nvPr/>
        </p:nvCxnSpPr>
        <p:spPr>
          <a:xfrm flipH="1" flipV="1">
            <a:off x="4506002" y="3538708"/>
            <a:ext cx="1247090" cy="669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E2AF55E4-9146-B2A7-1CA4-5100595E0708}"/>
              </a:ext>
            </a:extLst>
          </p:cNvPr>
          <p:cNvCxnSpPr>
            <a:cxnSpLocks/>
            <a:stCxn id="37" idx="1"/>
          </p:cNvCxnSpPr>
          <p:nvPr/>
        </p:nvCxnSpPr>
        <p:spPr>
          <a:xfrm flipH="1" flipV="1">
            <a:off x="3890708" y="3538708"/>
            <a:ext cx="1862384" cy="1287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44">
            <a:extLst>
              <a:ext uri="{FF2B5EF4-FFF2-40B4-BE49-F238E27FC236}">
                <a16:creationId xmlns:a16="http://schemas.microsoft.com/office/drawing/2014/main" id="{445E44E3-76D0-BF5A-39CE-C214D8111021}"/>
              </a:ext>
            </a:extLst>
          </p:cNvPr>
          <p:cNvSpPr txBox="1"/>
          <p:nvPr/>
        </p:nvSpPr>
        <p:spPr>
          <a:xfrm>
            <a:off x="5383533" y="5816660"/>
            <a:ext cx="2484192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000" dirty="0"/>
              <a:t>Direkte Variante zu «Neues Werk erstellen»</a:t>
            </a:r>
          </a:p>
        </p:txBody>
      </p: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B375595A-26F0-5B82-2C1C-22B605C8FB03}"/>
              </a:ext>
            </a:extLst>
          </p:cNvPr>
          <p:cNvCxnSpPr>
            <a:cxnSpLocks/>
            <a:stCxn id="45" idx="1"/>
          </p:cNvCxnSpPr>
          <p:nvPr/>
        </p:nvCxnSpPr>
        <p:spPr>
          <a:xfrm flipH="1">
            <a:off x="1997849" y="5939771"/>
            <a:ext cx="3385684" cy="294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fik 52">
            <a:extLst>
              <a:ext uri="{FF2B5EF4-FFF2-40B4-BE49-F238E27FC236}">
                <a16:creationId xmlns:a16="http://schemas.microsoft.com/office/drawing/2014/main" id="{96663705-4867-CF21-8E8F-3ADFD729D1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496" y="5089127"/>
            <a:ext cx="3649916" cy="963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" name="Ellipse 53">
            <a:extLst>
              <a:ext uri="{FF2B5EF4-FFF2-40B4-BE49-F238E27FC236}">
                <a16:creationId xmlns:a16="http://schemas.microsoft.com/office/drawing/2014/main" id="{B9013465-A7F5-6021-956B-40EB35B630DB}"/>
              </a:ext>
            </a:extLst>
          </p:cNvPr>
          <p:cNvSpPr/>
          <p:nvPr/>
        </p:nvSpPr>
        <p:spPr>
          <a:xfrm>
            <a:off x="8621963" y="5089127"/>
            <a:ext cx="691086" cy="68469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5AF0CBAB-9187-F906-161F-D885E9375ED4}"/>
              </a:ext>
            </a:extLst>
          </p:cNvPr>
          <p:cNvSpPr/>
          <p:nvPr/>
        </p:nvSpPr>
        <p:spPr>
          <a:xfrm>
            <a:off x="2438579" y="413929"/>
            <a:ext cx="427565" cy="41964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6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6" grpId="0" animBg="1"/>
      <p:bldP spid="28" grpId="0" animBg="1"/>
      <p:bldP spid="30" grpId="0" animBg="1"/>
      <p:bldP spid="37" grpId="0" animBg="1"/>
      <p:bldP spid="40" grpId="0" animBg="1"/>
      <p:bldP spid="45" grpId="0" animBg="1"/>
      <p:bldP spid="54" grpId="0" animBg="1"/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A869A8CD-4D24-18CC-326D-068D647A3C9B}"/>
              </a:ext>
            </a:extLst>
          </p:cNvPr>
          <p:cNvSpPr/>
          <p:nvPr/>
        </p:nvSpPr>
        <p:spPr>
          <a:xfrm>
            <a:off x="6897842" y="3709913"/>
            <a:ext cx="1828800" cy="179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Erstellen meines Werkes / Lerndokumentation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13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3879" y="1825625"/>
            <a:ext cx="10669921" cy="4351338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«MEIN PORTFOLIO»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3E1DD107-A7BB-E500-CDC8-8348C027513A}"/>
              </a:ext>
            </a:extLst>
          </p:cNvPr>
          <p:cNvSpPr/>
          <p:nvPr/>
        </p:nvSpPr>
        <p:spPr>
          <a:xfrm>
            <a:off x="8289575" y="3650642"/>
            <a:ext cx="1638195" cy="16531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CE7A9AFD-DC2A-E413-51A1-8D5548549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4612" y="3755895"/>
            <a:ext cx="1008120" cy="1442642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1755AD17-BE36-0C04-CDA0-ACFE9B689D5D}"/>
              </a:ext>
            </a:extLst>
          </p:cNvPr>
          <p:cNvSpPr/>
          <p:nvPr/>
        </p:nvSpPr>
        <p:spPr>
          <a:xfrm>
            <a:off x="5386508" y="2607558"/>
            <a:ext cx="991468" cy="512159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712FE92-2FFC-C5CC-9A8D-2F3B58E05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011" y="1833557"/>
            <a:ext cx="6389456" cy="4351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A6AA2969-427A-ED35-A75A-ACDC22D54FB5}"/>
              </a:ext>
            </a:extLst>
          </p:cNvPr>
          <p:cNvCxnSpPr>
            <a:cxnSpLocks/>
          </p:cNvCxnSpPr>
          <p:nvPr/>
        </p:nvCxnSpPr>
        <p:spPr>
          <a:xfrm>
            <a:off x="3800925" y="2062792"/>
            <a:ext cx="1086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B2F930B7-A1D7-E313-08F7-528E7DF8A37A}"/>
              </a:ext>
            </a:extLst>
          </p:cNvPr>
          <p:cNvSpPr/>
          <p:nvPr/>
        </p:nvSpPr>
        <p:spPr>
          <a:xfrm>
            <a:off x="8352655" y="3528473"/>
            <a:ext cx="891237" cy="43794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57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0368"/>
          </a:xfrm>
        </p:spPr>
        <p:txBody>
          <a:bodyPr/>
          <a:lstStyle/>
          <a:p>
            <a:r>
              <a:rPr lang="de-CH" dirty="0"/>
              <a:t>Meine Werke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14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299" y="1107158"/>
            <a:ext cx="10631501" cy="5069806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Neues Werk erstellen 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   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9510EC6-BD06-6CD8-F602-6B6AD2508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006" y="1804879"/>
            <a:ext cx="8463791" cy="4289496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A2CF1EBC-1AE6-E543-B0C1-B35073069627}"/>
              </a:ext>
            </a:extLst>
          </p:cNvPr>
          <p:cNvSpPr/>
          <p:nvPr/>
        </p:nvSpPr>
        <p:spPr>
          <a:xfrm>
            <a:off x="1834012" y="4134607"/>
            <a:ext cx="3008960" cy="1202887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0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Werk erstellen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15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3679917-1C2E-8898-8B4F-519B7F0289D1}"/>
              </a:ext>
            </a:extLst>
          </p:cNvPr>
          <p:cNvSpPr txBox="1"/>
          <p:nvPr/>
        </p:nvSpPr>
        <p:spPr>
          <a:xfrm>
            <a:off x="6409946" y="4643951"/>
            <a:ext cx="5141565" cy="567811"/>
          </a:xfrm>
          <a:prstGeom prst="rect">
            <a:avLst/>
          </a:prstGeom>
          <a:solidFill>
            <a:srgbClr val="008094">
              <a:alpha val="76000"/>
            </a:srgbClr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/>
            <a:r>
              <a:rPr lang="de-CH" i="1" spc="50" baseline="0" dirty="0">
                <a:solidFill>
                  <a:schemeClr val="bg2"/>
                </a:solidFill>
              </a:rPr>
              <a:t>Projekt ohne Praxisauftrag/Handlungskompetenz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D341CBD-ED70-083D-858F-74EA13C0AFFE}"/>
              </a:ext>
            </a:extLst>
          </p:cNvPr>
          <p:cNvSpPr txBox="1"/>
          <p:nvPr/>
        </p:nvSpPr>
        <p:spPr>
          <a:xfrm>
            <a:off x="1102354" y="4643951"/>
            <a:ext cx="5109881" cy="567811"/>
          </a:xfrm>
          <a:prstGeom prst="rect">
            <a:avLst/>
          </a:prstGeom>
          <a:solidFill>
            <a:srgbClr val="008094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/>
            <a:r>
              <a:rPr lang="de-CH" b="1" spc="50" baseline="0" dirty="0">
                <a:solidFill>
                  <a:schemeClr val="bg2"/>
                </a:solidFill>
              </a:rPr>
              <a:t>Projekt mit Praxisauftrag/Handlungskompetenz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F0E76D7-AB3A-9A0F-06C7-0F1F44338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331" y="1646238"/>
            <a:ext cx="9355391" cy="27998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73D1B9DF-8909-245E-83D6-49F84FACD091}"/>
              </a:ext>
            </a:extLst>
          </p:cNvPr>
          <p:cNvSpPr/>
          <p:nvPr/>
        </p:nvSpPr>
        <p:spPr>
          <a:xfrm>
            <a:off x="1715484" y="3634718"/>
            <a:ext cx="1335078" cy="687067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8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5918"/>
          </a:xfrm>
        </p:spPr>
        <p:txBody>
          <a:bodyPr>
            <a:normAutofit fontScale="90000"/>
          </a:bodyPr>
          <a:lstStyle/>
          <a:p>
            <a:r>
              <a:rPr lang="de-CH" dirty="0"/>
              <a:t>Werk erstellen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16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3143" y="1041044"/>
            <a:ext cx="10700657" cy="5135919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Startseite zum Werk erstellen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7DE034D-F0E6-26C9-88EA-CA922FEC8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29" y="1625494"/>
            <a:ext cx="9868860" cy="4659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1575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A46A0F30-BD8E-664A-8F3E-153B74777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598" y="1184662"/>
            <a:ext cx="5369715" cy="2686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6E2A840-EDD1-D32C-B873-06A22B893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420" y="4219380"/>
            <a:ext cx="8129893" cy="20898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Titel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17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1417320"/>
            <a:ext cx="5829300" cy="4759643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Nun kann Schritt für Schritt das Werk erstellt werden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Titel eingeben (Infobutton beachten)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Handlungskompetenz &amp; LD Nr. ergänzen</a:t>
            </a:r>
          </a:p>
          <a:p>
            <a:pPr marL="0" indent="0">
              <a:buNone/>
              <a:tabLst>
                <a:tab pos="7620000" algn="l"/>
              </a:tabLst>
            </a:pPr>
            <a:r>
              <a:rPr lang="de-CH" b="1" dirty="0"/>
              <a:t>      HK 1.2 / LD 1</a:t>
            </a:r>
          </a:p>
          <a:p>
            <a:pPr marL="0" indent="0">
              <a:buNone/>
              <a:tabLst>
                <a:tab pos="7620000" algn="l"/>
              </a:tabLst>
            </a:pPr>
            <a:endParaRPr lang="de-CH" b="1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    HK 1.2 bedeutet: Handlungskompetenz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    L D1 bedeutet: Lerndokumentationsnummer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                  </a:t>
            </a:r>
            <a:endParaRPr lang="de-CH" sz="2400" b="1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b="1" dirty="0"/>
              <a:t>	</a:t>
            </a: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8D12A9A-564F-DF8A-E63A-39D336DB2DB0}"/>
              </a:ext>
            </a:extLst>
          </p:cNvPr>
          <p:cNvSpPr/>
          <p:nvPr/>
        </p:nvSpPr>
        <p:spPr>
          <a:xfrm>
            <a:off x="6667501" y="1686036"/>
            <a:ext cx="1186392" cy="41775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7EC3A29-E703-CEEF-0613-B590811C0277}"/>
              </a:ext>
            </a:extLst>
          </p:cNvPr>
          <p:cNvSpPr/>
          <p:nvPr/>
        </p:nvSpPr>
        <p:spPr>
          <a:xfrm>
            <a:off x="9287199" y="1620936"/>
            <a:ext cx="457200" cy="41775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27553C6-2277-351D-C683-9A3127EB4DA9}"/>
              </a:ext>
            </a:extLst>
          </p:cNvPr>
          <p:cNvSpPr/>
          <p:nvPr/>
        </p:nvSpPr>
        <p:spPr>
          <a:xfrm>
            <a:off x="3376173" y="4777739"/>
            <a:ext cx="5322570" cy="12801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 dirty="0">
              <a:solidFill>
                <a:srgbClr val="FFFFFF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20ECE76-7CC4-B6E7-EEC8-8E0E413F4BAC}"/>
              </a:ext>
            </a:extLst>
          </p:cNvPr>
          <p:cNvSpPr/>
          <p:nvPr/>
        </p:nvSpPr>
        <p:spPr>
          <a:xfrm>
            <a:off x="4040593" y="5369671"/>
            <a:ext cx="1353600" cy="422237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6E9453B2-7FCF-B5FE-8EC2-B4308DA25C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94" t="1993" r="7287" b="74211"/>
          <a:stretch/>
        </p:blipFill>
        <p:spPr bwMode="auto">
          <a:xfrm>
            <a:off x="358653" y="4945261"/>
            <a:ext cx="2914651" cy="99083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0482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4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6B2DF72-8435-ACE8-C57D-3D129D61B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920" y="3305867"/>
            <a:ext cx="7972522" cy="28868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2DC07D4-941A-A4EF-F021-70EE83F68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61" y="1433072"/>
            <a:ext cx="5760720" cy="1480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Ausgangslage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18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E28D189-EFCC-56EC-5421-FAE9BF9BFE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47" t="29658" r="5053" b="45255"/>
          <a:stretch/>
        </p:blipFill>
        <p:spPr bwMode="auto">
          <a:xfrm>
            <a:off x="6598920" y="1433072"/>
            <a:ext cx="4811063" cy="166857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EC2818C6-40F2-B742-B194-77E1C810290C}"/>
              </a:ext>
            </a:extLst>
          </p:cNvPr>
          <p:cNvSpPr/>
          <p:nvPr/>
        </p:nvSpPr>
        <p:spPr>
          <a:xfrm>
            <a:off x="704553" y="2643034"/>
            <a:ext cx="1186392" cy="41775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F2FDC16-C8C1-1B21-F408-FB684B3780A4}"/>
              </a:ext>
            </a:extLst>
          </p:cNvPr>
          <p:cNvSpPr/>
          <p:nvPr/>
        </p:nvSpPr>
        <p:spPr>
          <a:xfrm>
            <a:off x="3547279" y="1936396"/>
            <a:ext cx="457200" cy="41775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B883B256-962A-12AE-2347-7BA2DFFB5CED}"/>
              </a:ext>
            </a:extLst>
          </p:cNvPr>
          <p:cNvCxnSpPr>
            <a:cxnSpLocks/>
          </p:cNvCxnSpPr>
          <p:nvPr/>
        </p:nvCxnSpPr>
        <p:spPr>
          <a:xfrm>
            <a:off x="1097964" y="5452276"/>
            <a:ext cx="1460097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C5F7F-0442-8564-5B66-98BC27332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124002-D713-8568-4FA4-88EDE5FD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Ausgangslage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8883F3-1682-E50F-C4A6-2282EE4F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F41A65E-CC56-0D4F-4B11-5AB8CBE5B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19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295FFCF-395D-A6B4-73AB-037F7D241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0DA24A5-355A-A59A-0860-229E6F53B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1CC3D12-CF51-5507-1DE7-49C56B59DE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658E8E19-77D1-3F52-FCF7-E2A7D4228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63" y="1355493"/>
            <a:ext cx="11142360" cy="413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23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Praxisauftrag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20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Was ist mein Praxisauftrag (diesen bekommen sie vom Berufsbildner zugeteilt)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Sie finden ihn auch im Kompetenzkompass oder in ihren vorgängig heruntergeladenen Dateien                          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D64DA35-3F2A-7587-8B8E-792009564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36079"/>
            <a:ext cx="5516496" cy="2210557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5296282-188A-D5C7-A88A-82C5767454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916"/>
          <a:stretch>
            <a:fillRect/>
          </a:stretch>
        </p:blipFill>
        <p:spPr>
          <a:xfrm>
            <a:off x="7329427" y="3841041"/>
            <a:ext cx="3705586" cy="2210557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BA958032-3F72-3B59-8F24-88F3F905E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398" y="4739696"/>
            <a:ext cx="6515889" cy="952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704FA41-AC20-20F0-3812-4D52EF8E1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2342" y="4625190"/>
            <a:ext cx="1964945" cy="1222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F6515142-E83C-6DF7-3CE2-67DF308FBF67}"/>
              </a:ext>
            </a:extLst>
          </p:cNvPr>
          <p:cNvSpPr/>
          <p:nvPr/>
        </p:nvSpPr>
        <p:spPr>
          <a:xfrm>
            <a:off x="5657351" y="4001294"/>
            <a:ext cx="437377" cy="450865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9A93136-80A5-07A4-763B-986787BA8676}"/>
              </a:ext>
            </a:extLst>
          </p:cNvPr>
          <p:cNvSpPr/>
          <p:nvPr/>
        </p:nvSpPr>
        <p:spPr>
          <a:xfrm>
            <a:off x="8188485" y="4715924"/>
            <a:ext cx="1431925" cy="450865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78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Titelbild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21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97407"/>
            <a:ext cx="10515600" cy="4351338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Nehmen sie ein aussagekräftiges Bild, welches </a:t>
            </a:r>
            <a:r>
              <a:rPr lang="de-CH" b="1" dirty="0"/>
              <a:t>SIE</a:t>
            </a:r>
            <a:r>
              <a:rPr lang="de-CH" dirty="0"/>
              <a:t> erstellt haben, zu diesem Thema ( Bildrecht beachten)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B22457-FA5E-8F72-5C09-72D35B398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60476"/>
            <a:ext cx="4148738" cy="13198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4D0F18D8-3F7E-99A5-A12E-0F8D8A8E00C3}"/>
              </a:ext>
            </a:extLst>
          </p:cNvPr>
          <p:cNvSpPr/>
          <p:nvPr/>
        </p:nvSpPr>
        <p:spPr>
          <a:xfrm>
            <a:off x="3393002" y="2975662"/>
            <a:ext cx="1117525" cy="517768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C88D218-96B7-5008-02EC-9D37A0E1D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2813" y="2002602"/>
            <a:ext cx="3627663" cy="416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DC5656F-5F95-D792-FDB8-438F2BF7D7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873" y="3903120"/>
            <a:ext cx="4850084" cy="239764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250AC34-FDA2-E843-6D9E-AA0AC942BE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306" y="3421522"/>
            <a:ext cx="714475" cy="466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07F77EC-18F5-18E8-AF92-5558CBDF52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1248" y="4518806"/>
            <a:ext cx="2014889" cy="83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E4E9ED73-BBC3-5D16-19DA-D7B8C774325E}"/>
              </a:ext>
            </a:extLst>
          </p:cNvPr>
          <p:cNvSpPr/>
          <p:nvPr/>
        </p:nvSpPr>
        <p:spPr>
          <a:xfrm>
            <a:off x="6094728" y="4501906"/>
            <a:ext cx="1464728" cy="517768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60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Arbeitsschritte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22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89280"/>
            <a:ext cx="10515600" cy="4687683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Nun können sie Schritt für Schritt ihre Arbeitsgänge beschreiben und dokumentieren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6214" y="1108158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7E9C64C-8AC3-8F34-EA02-A30161E0B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50181"/>
            <a:ext cx="4717356" cy="17466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DEDDAB9-7C63-5232-2221-68D6EC188B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98" t="22329" r="2655" b="52592"/>
          <a:stretch/>
        </p:blipFill>
        <p:spPr bwMode="auto">
          <a:xfrm>
            <a:off x="7252895" y="3687522"/>
            <a:ext cx="4003480" cy="136995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4E3925B-36CE-F3E0-91F0-DCC85967A6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693" b="79847"/>
          <a:stretch/>
        </p:blipFill>
        <p:spPr bwMode="auto">
          <a:xfrm>
            <a:off x="7252895" y="2432974"/>
            <a:ext cx="3272179" cy="102255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D51CCAEB-9ED8-D412-FBFF-12269D1667D9}"/>
              </a:ext>
            </a:extLst>
          </p:cNvPr>
          <p:cNvSpPr/>
          <p:nvPr/>
        </p:nvSpPr>
        <p:spPr>
          <a:xfrm>
            <a:off x="838200" y="2384986"/>
            <a:ext cx="1520798" cy="436987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59E9E3C-7F7C-BC01-99CB-8580A83DAA2E}"/>
              </a:ext>
            </a:extLst>
          </p:cNvPr>
          <p:cNvSpPr/>
          <p:nvPr/>
        </p:nvSpPr>
        <p:spPr>
          <a:xfrm>
            <a:off x="804436" y="2788567"/>
            <a:ext cx="1520798" cy="436987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3D8180F-8DCB-E1EB-5153-5101DFF26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421384"/>
            <a:ext cx="5602057" cy="17466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446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FB179-7A31-2509-FB44-F6C93AB3C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02319-A1B2-82AD-93B5-E9D7899D3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Arbeitsschritte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4088DF2-3C9C-BBAD-5342-F5883CEE10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2F5344-16E9-F7A9-5483-B74FE18E7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23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1F13764-EDF5-449B-5CDB-2EA34EB7A3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89280"/>
            <a:ext cx="10515600" cy="4687683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A118112-FA32-CB60-A073-E40C038AC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6214" y="1108158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3E90CEE-371A-44FA-1DAC-1B2E945C8C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18A2B50-5CDD-E269-29D3-FDF9E3FB8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13" y="1576130"/>
            <a:ext cx="11219573" cy="350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64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16A8B464-2BAF-87E0-8892-500FC2DD4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598" y="2605913"/>
            <a:ext cx="5229388" cy="2863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62EC23A-BF31-6604-002F-0680D98BF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8" y="2591129"/>
            <a:ext cx="5168793" cy="20943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Arbeitsschritte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24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88533"/>
            <a:ext cx="10515600" cy="4788430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Bilder hochladen, Dokumente anhängen oder auf eine Webseite verlinken.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1C2ED07-1C40-AA84-46C8-BA401924E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99" y="5045437"/>
            <a:ext cx="5095205" cy="10474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3C638F64-6EA3-15A1-013D-61EEAC4117DD}"/>
              </a:ext>
            </a:extLst>
          </p:cNvPr>
          <p:cNvSpPr/>
          <p:nvPr/>
        </p:nvSpPr>
        <p:spPr>
          <a:xfrm>
            <a:off x="4287691" y="3265714"/>
            <a:ext cx="1577549" cy="5378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ED20937-50DC-9234-E0A2-3A61FB90EE62}"/>
              </a:ext>
            </a:extLst>
          </p:cNvPr>
          <p:cNvSpPr/>
          <p:nvPr/>
        </p:nvSpPr>
        <p:spPr>
          <a:xfrm>
            <a:off x="9776251" y="4671091"/>
            <a:ext cx="1577549" cy="5378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4A3594E0-1FF6-C3CD-92B4-BDE5E4A8DCEA}"/>
              </a:ext>
            </a:extLst>
          </p:cNvPr>
          <p:cNvCxnSpPr>
            <a:cxnSpLocks/>
          </p:cNvCxnSpPr>
          <p:nvPr/>
        </p:nvCxnSpPr>
        <p:spPr>
          <a:xfrm flipV="1">
            <a:off x="554250" y="5520685"/>
            <a:ext cx="567896" cy="251822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6E439330-C4D1-8B96-E5F4-92CD3356DC42}"/>
              </a:ext>
            </a:extLst>
          </p:cNvPr>
          <p:cNvSpPr/>
          <p:nvPr/>
        </p:nvSpPr>
        <p:spPr>
          <a:xfrm>
            <a:off x="1045908" y="5537663"/>
            <a:ext cx="1912445" cy="5378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3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88533"/>
            <a:ext cx="10515600" cy="5043003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Angefügte Dokumente öffnen und schliessen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Arbeitsschritte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25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A39DD46-EF1B-E770-945E-4644CF06A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4937784"/>
            <a:ext cx="1873470" cy="11164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85C80BD-5D7E-B278-B27C-B7DEF06E8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429" y="1896834"/>
            <a:ext cx="3551361" cy="2970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92E8C36C-AB88-A522-88A3-360BE18121B9}"/>
              </a:ext>
            </a:extLst>
          </p:cNvPr>
          <p:cNvSpPr/>
          <p:nvPr/>
        </p:nvSpPr>
        <p:spPr>
          <a:xfrm>
            <a:off x="833305" y="5200525"/>
            <a:ext cx="1912445" cy="5378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002A291-A6A4-823F-59AC-6337FAA7D585}"/>
              </a:ext>
            </a:extLst>
          </p:cNvPr>
          <p:cNvSpPr/>
          <p:nvPr/>
        </p:nvSpPr>
        <p:spPr>
          <a:xfrm>
            <a:off x="8258509" y="1845998"/>
            <a:ext cx="457200" cy="41775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68A4EA1-2B60-AB8D-A8DB-1BA74C9D8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05" y="1894913"/>
            <a:ext cx="5332588" cy="2970820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B94E1B76-6DB4-2C96-FD68-7D1134C73BE0}"/>
              </a:ext>
            </a:extLst>
          </p:cNvPr>
          <p:cNvSpPr/>
          <p:nvPr/>
        </p:nvSpPr>
        <p:spPr>
          <a:xfrm>
            <a:off x="878549" y="4106452"/>
            <a:ext cx="874987" cy="3783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A58BD7D-AA6E-F7A9-5EED-2E82CB4DF9A3}"/>
              </a:ext>
            </a:extLst>
          </p:cNvPr>
          <p:cNvSpPr/>
          <p:nvPr/>
        </p:nvSpPr>
        <p:spPr>
          <a:xfrm>
            <a:off x="4026433" y="4280006"/>
            <a:ext cx="265625" cy="278875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75C1266-FB42-9F78-FD96-536FEB818C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2140" y="3964531"/>
            <a:ext cx="1145349" cy="712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527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6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Zitat / Erkenntnis zu dieser Arbeit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26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4380" y="1464550"/>
            <a:ext cx="10515600" cy="2240012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sz="4000" dirty="0"/>
              <a:t>Schreiben sie einen wichtigen Punkt auf. Was muss bei dieser Arbeit beachtet werden!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B598146-6529-973B-BC26-50D7472A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2177" y="2439074"/>
            <a:ext cx="3611053" cy="22400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2D8DF5B-D4BC-F670-45F1-3C2029071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0" y="2439075"/>
            <a:ext cx="6642610" cy="1644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5FA6E832-5BAF-EDC0-2683-636B35C1FC9B}"/>
              </a:ext>
            </a:extLst>
          </p:cNvPr>
          <p:cNvSpPr/>
          <p:nvPr/>
        </p:nvSpPr>
        <p:spPr>
          <a:xfrm>
            <a:off x="6280304" y="2439074"/>
            <a:ext cx="457200" cy="41775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477FE5B2-6912-79E6-CA7F-4C203068F0BF}"/>
              </a:ext>
            </a:extLst>
          </p:cNvPr>
          <p:cNvSpPr/>
          <p:nvPr/>
        </p:nvSpPr>
        <p:spPr>
          <a:xfrm>
            <a:off x="991241" y="2856828"/>
            <a:ext cx="2351314" cy="61948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6048440A-652F-A065-9C22-896B2A33DD7D}"/>
              </a:ext>
            </a:extLst>
          </p:cNvPr>
          <p:cNvCxnSpPr>
            <a:cxnSpLocks/>
          </p:cNvCxnSpPr>
          <p:nvPr/>
        </p:nvCxnSpPr>
        <p:spPr>
          <a:xfrm>
            <a:off x="250199" y="5156997"/>
            <a:ext cx="631435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D5431AB0-20C5-5286-55D2-82A1BE2A4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526" y="4448037"/>
            <a:ext cx="6602104" cy="12648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397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Nächster Schritt hinzufügen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27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21546"/>
            <a:ext cx="10515600" cy="4755417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Um einen nächsten Schritt oder ein weiteres Zitat zu erstellen, drücken sie auf den jeweiligen Button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865095D-1166-BDFC-425B-BFC60428B4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76" r="64486"/>
          <a:stretch/>
        </p:blipFill>
        <p:spPr>
          <a:xfrm>
            <a:off x="922020" y="2950669"/>
            <a:ext cx="2359062" cy="16457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B1457B6-3D0C-D7B8-1B95-7EE82EB709CE}"/>
              </a:ext>
            </a:extLst>
          </p:cNvPr>
          <p:cNvSpPr/>
          <p:nvPr/>
        </p:nvSpPr>
        <p:spPr>
          <a:xfrm>
            <a:off x="768403" y="4193363"/>
            <a:ext cx="1221762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DD14335-EFF3-92B7-16AB-864FBE295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252" y="2335275"/>
            <a:ext cx="6488475" cy="40210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822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4840C-11EF-EB22-291E-CC3E778BA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984AA4-572F-BDF3-7BC7-14BD7322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Nächster Schritt hinzufügen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6B2A1B-99E8-FFC1-F70A-EC5DE3A3D7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321D8DE-CE5F-D2B2-C4F1-D6EFB504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28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8B4F936-422C-1EE9-3DA3-B922CE2E7E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21546"/>
            <a:ext cx="10515600" cy="4755417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FD6885F-8982-A053-51EE-1D4F02A5C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8D635EC-D169-FC56-2CC9-6896AB9107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5AF98A7-1810-9638-1DA3-85B592FA9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93" y="1509445"/>
            <a:ext cx="11036845" cy="356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322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Zitat hinzufügen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29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Allenfalls auch ein Zitat zu dieser Arbeit hinzufügen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B86D860-17F3-9374-87E8-D273C9FF70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76" r="64486"/>
          <a:stretch/>
        </p:blipFill>
        <p:spPr>
          <a:xfrm>
            <a:off x="922020" y="2950669"/>
            <a:ext cx="2359062" cy="16457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52EAB5B3-1BB0-8796-A3EA-C9E488235894}"/>
              </a:ext>
            </a:extLst>
          </p:cNvPr>
          <p:cNvSpPr/>
          <p:nvPr/>
        </p:nvSpPr>
        <p:spPr>
          <a:xfrm>
            <a:off x="1575227" y="4191394"/>
            <a:ext cx="1221762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7ED0CA-9D5A-4A60-3A57-12DBAAC1F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747" y="2950669"/>
            <a:ext cx="7102119" cy="17058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700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Nächster Schritt mit Zitat hinzufügen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30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21546"/>
            <a:ext cx="10515600" cy="4755417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865095D-1166-BDFC-425B-BFC60428B4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76" r="64486"/>
          <a:stretch/>
        </p:blipFill>
        <p:spPr>
          <a:xfrm>
            <a:off x="922020" y="2950669"/>
            <a:ext cx="2359062" cy="16457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B1457B6-3D0C-D7B8-1B95-7EE82EB709CE}"/>
              </a:ext>
            </a:extLst>
          </p:cNvPr>
          <p:cNvSpPr/>
          <p:nvPr/>
        </p:nvSpPr>
        <p:spPr>
          <a:xfrm>
            <a:off x="768403" y="4193363"/>
            <a:ext cx="1221762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45947BA-4D47-2C15-511B-C0C885F5A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780" y="2124913"/>
            <a:ext cx="6682548" cy="2471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BD480E1-19C1-4750-02EE-58AEE7C22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780" y="4733364"/>
            <a:ext cx="6682548" cy="12807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6A6A0F13-8554-B0B0-D966-075E626D1594}"/>
              </a:ext>
            </a:extLst>
          </p:cNvPr>
          <p:cNvSpPr/>
          <p:nvPr/>
        </p:nvSpPr>
        <p:spPr>
          <a:xfrm>
            <a:off x="1575089" y="4181318"/>
            <a:ext cx="1221762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85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50582-4FB3-2C5B-A829-191F65C7D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7ADA39-2D93-E814-5021-C3DC34A35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Nächster Schritt mit Zitat hinzufügen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B0F1894-7B84-3DBE-0504-3F162D14AD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210C008-9082-88F4-D847-6BAB8458D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31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2503016-395F-F505-5CA0-7B266E524F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21546"/>
            <a:ext cx="10515600" cy="4755417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DD46984-A7E8-5192-D88F-E0E0499CF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03A5766-1CA0-FF0A-9A3D-B162BFC6BA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3C238B6-898F-9A6C-BE05-E2A6876D9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15" y="1404646"/>
            <a:ext cx="10992003" cy="300741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4B3F095-8D10-3101-57C6-3E483DEB2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15" y="4256296"/>
            <a:ext cx="11090623" cy="2153746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EA9792C-0B5F-5C21-9BD8-5265670AF6D5}"/>
              </a:ext>
            </a:extLst>
          </p:cNvPr>
          <p:cNvSpPr/>
          <p:nvPr/>
        </p:nvSpPr>
        <p:spPr>
          <a:xfrm>
            <a:off x="10198593" y="4177290"/>
            <a:ext cx="785519" cy="770602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A1AB136-3AB1-6FBB-2842-08D770362E1D}"/>
              </a:ext>
            </a:extLst>
          </p:cNvPr>
          <p:cNvSpPr txBox="1"/>
          <p:nvPr/>
        </p:nvSpPr>
        <p:spPr>
          <a:xfrm>
            <a:off x="7184528" y="3601515"/>
            <a:ext cx="249287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dirty="0"/>
              <a:t>Einzelne Schritte od. Zitate neu anordnen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A273BBE-8FF3-E813-9E35-E1749A8E21F4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9677400" y="3924680"/>
            <a:ext cx="636230" cy="365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1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B2B27-67D0-C00B-802B-C6D404818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C4C05C-2FD0-5DF6-E112-CA4B65137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Vorschau anzeigen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05FECA3-36A0-71E1-70A1-EE8BCA46F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4CF56FE-75BD-51CD-1923-CE5ADFBE0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32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8C51520-CB1C-2E4A-8C19-408582E37C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21546"/>
            <a:ext cx="10515600" cy="4755417"/>
          </a:xfrm>
        </p:spPr>
        <p:txBody>
          <a:bodyPr/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EB60A8F-7818-40EC-61D8-83D6297C5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FBD5495-C5C6-3AFF-2CF8-D71A1BAEBF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8789A1A-5404-3B4E-07CD-74E829C7B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9" y="366787"/>
            <a:ext cx="1397001" cy="8325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E7C0A410-3F06-9A7C-E002-495CEC4CD543}"/>
              </a:ext>
            </a:extLst>
          </p:cNvPr>
          <p:cNvSpPr/>
          <p:nvPr/>
        </p:nvSpPr>
        <p:spPr>
          <a:xfrm>
            <a:off x="5891925" y="855299"/>
            <a:ext cx="1702676" cy="3544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A431807-26A8-72A0-80D2-979310A96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733" y="1421547"/>
            <a:ext cx="4762893" cy="511525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539A987-1848-85F4-0E8F-AE589B9BC2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30"/>
          <a:stretch>
            <a:fillRect/>
          </a:stretch>
        </p:blipFill>
        <p:spPr>
          <a:xfrm>
            <a:off x="6096000" y="1429498"/>
            <a:ext cx="4733970" cy="482530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03ED835-7409-9864-B6B5-12B784D04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2642" y="2144248"/>
            <a:ext cx="2795681" cy="4244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51DF5AD7-90B1-C37A-2551-11FA456D9F96}"/>
              </a:ext>
            </a:extLst>
          </p:cNvPr>
          <p:cNvSpPr/>
          <p:nvPr/>
        </p:nvSpPr>
        <p:spPr>
          <a:xfrm>
            <a:off x="6815737" y="2489627"/>
            <a:ext cx="871072" cy="2607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908135B-8515-F44D-B061-7994FE6ED490}"/>
              </a:ext>
            </a:extLst>
          </p:cNvPr>
          <p:cNvSpPr/>
          <p:nvPr/>
        </p:nvSpPr>
        <p:spPr>
          <a:xfrm>
            <a:off x="9811882" y="2079053"/>
            <a:ext cx="457200" cy="41775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F7FFDC8-549A-D66A-90C6-A800C95319FC}"/>
              </a:ext>
            </a:extLst>
          </p:cNvPr>
          <p:cNvSpPr/>
          <p:nvPr/>
        </p:nvSpPr>
        <p:spPr>
          <a:xfrm>
            <a:off x="5891925" y="577185"/>
            <a:ext cx="1702676" cy="3544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48E15FA0-9357-EF26-7B36-E862C401C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216" y="1315406"/>
            <a:ext cx="627926" cy="62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1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 animBg="1"/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Reflexion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33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90810"/>
            <a:ext cx="10515600" cy="4786153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CA0AEDD-32DC-BEC7-C6BF-92673B927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58877"/>
            <a:ext cx="3753778" cy="23250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6DFEAB94-AFB1-8F68-F01A-859CEE49C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3920330"/>
            <a:ext cx="3753778" cy="2288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52EAB5B3-1BB0-8796-A3EA-C9E488235894}"/>
              </a:ext>
            </a:extLst>
          </p:cNvPr>
          <p:cNvSpPr/>
          <p:nvPr/>
        </p:nvSpPr>
        <p:spPr>
          <a:xfrm>
            <a:off x="914400" y="1894688"/>
            <a:ext cx="1948773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B6DB768-3BF8-CC20-AE1A-52B7F8A67896}"/>
              </a:ext>
            </a:extLst>
          </p:cNvPr>
          <p:cNvSpPr/>
          <p:nvPr/>
        </p:nvSpPr>
        <p:spPr>
          <a:xfrm>
            <a:off x="4134778" y="1439577"/>
            <a:ext cx="457200" cy="41775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16C088E-2BD6-7612-E897-2E243B0E9B8B}"/>
              </a:ext>
            </a:extLst>
          </p:cNvPr>
          <p:cNvSpPr/>
          <p:nvPr/>
        </p:nvSpPr>
        <p:spPr>
          <a:xfrm>
            <a:off x="878361" y="2674211"/>
            <a:ext cx="2448826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68814CD-4F6A-E6C2-3F54-B979383BF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58" y="1463672"/>
            <a:ext cx="3886200" cy="2390583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029CAA65-860C-2D59-F312-DEB9FEF98E31}"/>
              </a:ext>
            </a:extLst>
          </p:cNvPr>
          <p:cNvSpPr/>
          <p:nvPr/>
        </p:nvSpPr>
        <p:spPr>
          <a:xfrm>
            <a:off x="5395471" y="2351380"/>
            <a:ext cx="1183341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26E5C37-114B-89E9-C3E4-11302BCE0790}"/>
              </a:ext>
            </a:extLst>
          </p:cNvPr>
          <p:cNvSpPr/>
          <p:nvPr/>
        </p:nvSpPr>
        <p:spPr>
          <a:xfrm>
            <a:off x="5395471" y="3121528"/>
            <a:ext cx="1183341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FB2C9D73-4F1B-084C-99B0-C2D9F34BD1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1786" y="1452037"/>
            <a:ext cx="4756601" cy="4724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466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Learnings</a:t>
            </a: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34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90810"/>
            <a:ext cx="10515600" cy="4786153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061D98F-B7AB-3A32-F6D8-D199089F5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35451"/>
            <a:ext cx="3894602" cy="14081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52EAB5B3-1BB0-8796-A3EA-C9E488235894}"/>
              </a:ext>
            </a:extLst>
          </p:cNvPr>
          <p:cNvSpPr/>
          <p:nvPr/>
        </p:nvSpPr>
        <p:spPr>
          <a:xfrm>
            <a:off x="834766" y="1857331"/>
            <a:ext cx="1948773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04878A6-CBD0-D520-7753-C63646D3D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66" y="3187944"/>
            <a:ext cx="3898036" cy="2137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6B6DB768-3BF8-CC20-AE1A-52B7F8A67896}"/>
              </a:ext>
            </a:extLst>
          </p:cNvPr>
          <p:cNvSpPr/>
          <p:nvPr/>
        </p:nvSpPr>
        <p:spPr>
          <a:xfrm>
            <a:off x="4243681" y="1416616"/>
            <a:ext cx="457200" cy="41775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1FAE62B-1682-3543-9866-167A80CE3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1267" y="1416616"/>
            <a:ext cx="5112146" cy="29244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829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90810"/>
            <a:ext cx="10515600" cy="4786153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6DA84E5-6956-6262-B3CA-93D68F4B7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766" y="1775465"/>
            <a:ext cx="4484617" cy="29864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Tags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35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2EAB5B3-1BB0-8796-A3EA-C9E488235894}"/>
              </a:ext>
            </a:extLst>
          </p:cNvPr>
          <p:cNvSpPr/>
          <p:nvPr/>
        </p:nvSpPr>
        <p:spPr>
          <a:xfrm>
            <a:off x="753694" y="2615859"/>
            <a:ext cx="1948773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B6DB768-3BF8-CC20-AE1A-52B7F8A67896}"/>
              </a:ext>
            </a:extLst>
          </p:cNvPr>
          <p:cNvSpPr/>
          <p:nvPr/>
        </p:nvSpPr>
        <p:spPr>
          <a:xfrm>
            <a:off x="4727775" y="1840660"/>
            <a:ext cx="457200" cy="41775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1D2DA72-C685-6C53-EB28-4F24C2D28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9242" y="1775465"/>
            <a:ext cx="4574240" cy="21030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56962CDF-9B7F-61F6-310A-6ADB399A288B}"/>
              </a:ext>
            </a:extLst>
          </p:cNvPr>
          <p:cNvSpPr/>
          <p:nvPr/>
        </p:nvSpPr>
        <p:spPr>
          <a:xfrm>
            <a:off x="753694" y="3246618"/>
            <a:ext cx="1948773" cy="540001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0327BA39-5BD3-BC83-04BD-D7F4BED501B0}"/>
              </a:ext>
            </a:extLst>
          </p:cNvPr>
          <p:cNvCxnSpPr>
            <a:cxnSpLocks/>
          </p:cNvCxnSpPr>
          <p:nvPr/>
        </p:nvCxnSpPr>
        <p:spPr>
          <a:xfrm flipV="1">
            <a:off x="1097964" y="4341479"/>
            <a:ext cx="884517" cy="1110797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82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36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98387"/>
            <a:ext cx="10515600" cy="4678576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Nun können sie ihr Werk speichern und in der Vorschau ansehen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Werk speichern / Vorschau anzeigen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F1C0F27-BCF4-8C9A-CE47-DBEB4213D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09105"/>
            <a:ext cx="1873470" cy="11164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C0BE6240-78D2-6EA3-02D2-2B892CEF2ABB}"/>
              </a:ext>
            </a:extLst>
          </p:cNvPr>
          <p:cNvSpPr/>
          <p:nvPr/>
        </p:nvSpPr>
        <p:spPr>
          <a:xfrm>
            <a:off x="1060395" y="2690145"/>
            <a:ext cx="1581245" cy="349106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0E43254-7206-3E09-BEF1-4A00BDC6CC9A}"/>
              </a:ext>
            </a:extLst>
          </p:cNvPr>
          <p:cNvSpPr/>
          <p:nvPr/>
        </p:nvSpPr>
        <p:spPr>
          <a:xfrm>
            <a:off x="1060396" y="2341039"/>
            <a:ext cx="1581245" cy="349106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692B52A-8FA9-F902-D5FE-70A9E14D7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031" y="2009105"/>
            <a:ext cx="4080589" cy="437009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89CF5C2C-226E-3F27-192A-205DE7356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4391" y="2202269"/>
            <a:ext cx="4080589" cy="417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6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98387"/>
            <a:ext cx="10515600" cy="467857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dirty="0"/>
              <a:t>Wenn sie auf «Vorschau anzeigen» klicken, können sie ein PDF vom erstellten Werk generieren </a:t>
            </a:r>
            <a:r>
              <a:rPr lang="de-CH" i="1" dirty="0"/>
              <a:t>(nicht empfehlenswert)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2A1DFCAB-C36B-D689-1AC1-D858C5907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531" y="4601290"/>
            <a:ext cx="1486107" cy="40010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PDF erstellen und abspeichern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37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9EFFC14-24A3-C36A-B0C1-E3ACD5B496C1}"/>
              </a:ext>
            </a:extLst>
          </p:cNvPr>
          <p:cNvSpPr/>
          <p:nvPr/>
        </p:nvSpPr>
        <p:spPr>
          <a:xfrm>
            <a:off x="5702097" y="4558273"/>
            <a:ext cx="521526" cy="48517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3506890-6A04-497A-1FCF-E53EE4F25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933" y="2425554"/>
            <a:ext cx="5886868" cy="3998164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2FB6DF44-7A84-E225-869F-28771D0E926C}"/>
              </a:ext>
            </a:extLst>
          </p:cNvPr>
          <p:cNvSpPr/>
          <p:nvPr/>
        </p:nvSpPr>
        <p:spPr>
          <a:xfrm>
            <a:off x="4527747" y="2971277"/>
            <a:ext cx="521526" cy="48517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71349C2-678E-D6D9-C395-15260C146321}"/>
              </a:ext>
            </a:extLst>
          </p:cNvPr>
          <p:cNvSpPr/>
          <p:nvPr/>
        </p:nvSpPr>
        <p:spPr>
          <a:xfrm>
            <a:off x="4085604" y="2349250"/>
            <a:ext cx="521526" cy="48517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39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Erstellte Werke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38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517597"/>
            <a:ext cx="10515600" cy="4659366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7620000" algn="l"/>
              </a:tabLst>
            </a:pPr>
            <a:r>
              <a:rPr lang="de-CH" sz="3000" dirty="0"/>
              <a:t>Ihr Werk ist in ihrem «</a:t>
            </a:r>
            <a:r>
              <a:rPr lang="de-CH" sz="3000" dirty="0" err="1"/>
              <a:t>Konvink</a:t>
            </a:r>
            <a:r>
              <a:rPr lang="de-CH" sz="3000" dirty="0"/>
              <a:t>-Konto» gespeichert, auf ihrem Portfolio unter «Meine Werke!» finden sie dies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D9FE0BA-926D-D8D8-6355-EF863947D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2441447"/>
            <a:ext cx="5257800" cy="3588485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D6991DA6-7C11-BD3C-DDB8-3B8ADE4FE788}"/>
              </a:ext>
            </a:extLst>
          </p:cNvPr>
          <p:cNvSpPr/>
          <p:nvPr/>
        </p:nvSpPr>
        <p:spPr>
          <a:xfrm>
            <a:off x="4122838" y="3677359"/>
            <a:ext cx="1080000" cy="72000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508B5621-1CA9-8E89-83E8-81AA4849A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751" y="2441447"/>
            <a:ext cx="4416649" cy="3449097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C9EC9970-03F7-A528-400C-AB47801FA14E}"/>
              </a:ext>
            </a:extLst>
          </p:cNvPr>
          <p:cNvSpPr/>
          <p:nvPr/>
        </p:nvSpPr>
        <p:spPr>
          <a:xfrm>
            <a:off x="1144921" y="2441447"/>
            <a:ext cx="560934" cy="535996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9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6798" y="1534183"/>
            <a:ext cx="10515600" cy="4655524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Praxisauftrag erledigt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39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67EB459-90FE-C9CE-F029-A4BD757CC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302" y="1312332"/>
            <a:ext cx="2550064" cy="2743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4081440-062D-A270-0827-1EDCAFD2DF67}"/>
              </a:ext>
            </a:extLst>
          </p:cNvPr>
          <p:cNvSpPr/>
          <p:nvPr/>
        </p:nvSpPr>
        <p:spPr>
          <a:xfrm>
            <a:off x="838200" y="3492348"/>
            <a:ext cx="1155207" cy="45292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FFA0425-0871-FB48-B284-C32317A5CF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908" t="954" r="50158" b="48859"/>
          <a:stretch>
            <a:fillRect/>
          </a:stretch>
        </p:blipFill>
        <p:spPr>
          <a:xfrm>
            <a:off x="947302" y="4243494"/>
            <a:ext cx="2680704" cy="1503434"/>
          </a:xfrm>
          <a:prstGeom prst="rect">
            <a:avLst/>
          </a:prstGeom>
        </p:spPr>
      </p:pic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849DFD62-A14E-6B64-5EF1-C99F39EB38C9}"/>
              </a:ext>
            </a:extLst>
          </p:cNvPr>
          <p:cNvCxnSpPr>
            <a:cxnSpLocks/>
          </p:cNvCxnSpPr>
          <p:nvPr/>
        </p:nvCxnSpPr>
        <p:spPr>
          <a:xfrm flipH="1" flipV="1">
            <a:off x="3011898" y="5564556"/>
            <a:ext cx="468489" cy="768764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id="{5D0DED21-2457-A2B2-9892-BF165788A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1994" y="1355567"/>
            <a:ext cx="4450080" cy="168742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420FD3F-0F90-1FD0-DDCA-8412B1659B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122" t="17634"/>
          <a:stretch>
            <a:fillRect/>
          </a:stretch>
        </p:blipFill>
        <p:spPr>
          <a:xfrm>
            <a:off x="4273378" y="2545421"/>
            <a:ext cx="1905000" cy="1429092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53B542A0-6538-CEBA-8A21-695BD7C762D8}"/>
              </a:ext>
            </a:extLst>
          </p:cNvPr>
          <p:cNvSpPr/>
          <p:nvPr/>
        </p:nvSpPr>
        <p:spPr>
          <a:xfrm>
            <a:off x="4564434" y="3538001"/>
            <a:ext cx="1155207" cy="45292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2E3FA08C-70AA-1E02-3D4F-D98981101DBB}"/>
              </a:ext>
            </a:extLst>
          </p:cNvPr>
          <p:cNvCxnSpPr>
            <a:cxnSpLocks/>
          </p:cNvCxnSpPr>
          <p:nvPr/>
        </p:nvCxnSpPr>
        <p:spPr>
          <a:xfrm flipV="1">
            <a:off x="6367034" y="2378779"/>
            <a:ext cx="513716" cy="47101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fik 24">
            <a:extLst>
              <a:ext uri="{FF2B5EF4-FFF2-40B4-BE49-F238E27FC236}">
                <a16:creationId xmlns:a16="http://schemas.microsoft.com/office/drawing/2014/main" id="{DC093788-C0C4-7AE6-999D-4DB65CC409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1994" y="4241588"/>
            <a:ext cx="4374515" cy="1507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E17E56EC-3A88-C942-CAC5-AEBEC0DAB0A3}"/>
              </a:ext>
            </a:extLst>
          </p:cNvPr>
          <p:cNvSpPr/>
          <p:nvPr/>
        </p:nvSpPr>
        <p:spPr>
          <a:xfrm>
            <a:off x="4273378" y="5442266"/>
            <a:ext cx="610802" cy="24458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C9C301C0-24CD-50EA-B5D9-2B50FAAA4E99}"/>
              </a:ext>
            </a:extLst>
          </p:cNvPr>
          <p:cNvCxnSpPr>
            <a:cxnSpLocks/>
          </p:cNvCxnSpPr>
          <p:nvPr/>
        </p:nvCxnSpPr>
        <p:spPr>
          <a:xfrm>
            <a:off x="3830198" y="5299919"/>
            <a:ext cx="428835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>
            <a:extLst>
              <a:ext uri="{FF2B5EF4-FFF2-40B4-BE49-F238E27FC236}">
                <a16:creationId xmlns:a16="http://schemas.microsoft.com/office/drawing/2014/main" id="{915337EF-24FC-216E-BC98-CEC37642DDF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003"/>
          <a:stretch>
            <a:fillRect/>
          </a:stretch>
        </p:blipFill>
        <p:spPr>
          <a:xfrm>
            <a:off x="5758869" y="2545422"/>
            <a:ext cx="1507966" cy="144550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DAEC15ED-6DB5-B777-EB4A-D3DA751492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27093" y="2022490"/>
            <a:ext cx="2300944" cy="1072861"/>
          </a:xfrm>
          <a:prstGeom prst="rect">
            <a:avLst/>
          </a:prstGeom>
        </p:spPr>
      </p:pic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2DA5A76B-CCE2-7507-5815-035287698B00}"/>
              </a:ext>
            </a:extLst>
          </p:cNvPr>
          <p:cNvCxnSpPr>
            <a:cxnSpLocks/>
          </p:cNvCxnSpPr>
          <p:nvPr/>
        </p:nvCxnSpPr>
        <p:spPr>
          <a:xfrm flipV="1">
            <a:off x="10198593" y="2868295"/>
            <a:ext cx="513716" cy="47101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Grafik 32">
            <a:extLst>
              <a:ext uri="{FF2B5EF4-FFF2-40B4-BE49-F238E27FC236}">
                <a16:creationId xmlns:a16="http://schemas.microsoft.com/office/drawing/2014/main" id="{6DF1E1DF-B206-17F2-1E82-D491F3A896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2352" y="4019512"/>
            <a:ext cx="1720046" cy="1422754"/>
          </a:xfrm>
          <a:prstGeom prst="rect">
            <a:avLst/>
          </a:prstGeom>
        </p:spPr>
      </p:pic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A0769EC3-B0D7-0F5D-93FE-EB99E467248F}"/>
              </a:ext>
            </a:extLst>
          </p:cNvPr>
          <p:cNvCxnSpPr>
            <a:cxnSpLocks/>
          </p:cNvCxnSpPr>
          <p:nvPr/>
        </p:nvCxnSpPr>
        <p:spPr>
          <a:xfrm flipV="1">
            <a:off x="9595373" y="5299919"/>
            <a:ext cx="513716" cy="47101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94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2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521439"/>
            <a:ext cx="10515600" cy="4655524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781300" algn="l"/>
                <a:tab pos="7620000" algn="l"/>
              </a:tabLst>
            </a:pPr>
            <a:r>
              <a:rPr lang="de-CH" dirty="0"/>
              <a:t>Button «Bearbeiten»: 	Sie können auf Ihr Werk zurück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781300" algn="l"/>
                <a:tab pos="7620000" algn="l"/>
              </a:tabLst>
            </a:pPr>
            <a:r>
              <a:rPr lang="de-CH" dirty="0"/>
              <a:t>Button «…»: Sie kommen auf eine neue Seite mit verschiedenen Auswahlkriterien 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Erstellte Werke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40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FB57CDE-764C-91E5-6D8F-6B6F62B48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80309"/>
            <a:ext cx="9913051" cy="3551615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DFFF3148-EF59-948E-1359-8818AE0FF21B}"/>
              </a:ext>
            </a:extLst>
          </p:cNvPr>
          <p:cNvSpPr/>
          <p:nvPr/>
        </p:nvSpPr>
        <p:spPr>
          <a:xfrm>
            <a:off x="5206881" y="5072802"/>
            <a:ext cx="567146" cy="58509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73D9A0EF-54AF-3BC1-0515-171A01C076D2}"/>
              </a:ext>
            </a:extLst>
          </p:cNvPr>
          <p:cNvCxnSpPr>
            <a:cxnSpLocks/>
          </p:cNvCxnSpPr>
          <p:nvPr/>
        </p:nvCxnSpPr>
        <p:spPr>
          <a:xfrm flipH="1" flipV="1">
            <a:off x="5513649" y="5497018"/>
            <a:ext cx="429263" cy="76734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B85769E1-725B-9CE1-27CA-E8D9967992A4}"/>
              </a:ext>
            </a:extLst>
          </p:cNvPr>
          <p:cNvCxnSpPr>
            <a:cxnSpLocks/>
          </p:cNvCxnSpPr>
          <p:nvPr/>
        </p:nvCxnSpPr>
        <p:spPr>
          <a:xfrm flipH="1" flipV="1">
            <a:off x="4944946" y="6065997"/>
            <a:ext cx="997966" cy="183497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72DF800E-25B7-2416-25BC-DCE6AD98F478}"/>
              </a:ext>
            </a:extLst>
          </p:cNvPr>
          <p:cNvSpPr/>
          <p:nvPr/>
        </p:nvSpPr>
        <p:spPr>
          <a:xfrm>
            <a:off x="5800496" y="4984267"/>
            <a:ext cx="753035" cy="72000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51CF5C3C-DA0C-D373-8048-25414E04B1A7}"/>
              </a:ext>
            </a:extLst>
          </p:cNvPr>
          <p:cNvCxnSpPr>
            <a:cxnSpLocks/>
          </p:cNvCxnSpPr>
          <p:nvPr/>
        </p:nvCxnSpPr>
        <p:spPr>
          <a:xfrm flipH="1" flipV="1">
            <a:off x="6178378" y="5529251"/>
            <a:ext cx="429263" cy="76734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B73A17CA-69E4-05F1-3511-80226BEC8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3330" y="3840907"/>
            <a:ext cx="2424174" cy="2679992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3F2D5A70-1EA4-AC9A-2332-938A4A276EA4}"/>
              </a:ext>
            </a:extLst>
          </p:cNvPr>
          <p:cNvSpPr txBox="1"/>
          <p:nvPr/>
        </p:nvSpPr>
        <p:spPr>
          <a:xfrm>
            <a:off x="832525" y="5979599"/>
            <a:ext cx="1553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b="1" dirty="0"/>
              <a:t>Nicht aktiviert</a:t>
            </a: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287D3C2A-EF71-3C17-B9DD-325354711958}"/>
              </a:ext>
            </a:extLst>
          </p:cNvPr>
          <p:cNvCxnSpPr>
            <a:cxnSpLocks/>
          </p:cNvCxnSpPr>
          <p:nvPr/>
        </p:nvCxnSpPr>
        <p:spPr>
          <a:xfrm flipV="1">
            <a:off x="1609061" y="4762500"/>
            <a:ext cx="1451639" cy="1231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61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727606"/>
            <a:ext cx="10515600" cy="4449357"/>
          </a:xfrm>
        </p:spPr>
        <p:txBody>
          <a:bodyPr>
            <a:normAutofit fontScale="25000" lnSpcReduction="20000"/>
          </a:bodyPr>
          <a:lstStyle/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sz="4900" b="1" dirty="0"/>
              <a:t>                                                                                          </a:t>
            </a:r>
            <a:r>
              <a:rPr lang="de-CH" sz="8000" dirty="0"/>
              <a:t>Publizieren sie ihr Werk in einer Organisation, z.B. Holzbau Schweiz</a:t>
            </a:r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sz="8000" dirty="0"/>
              <a:t>		</a:t>
            </a: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b="1" dirty="0"/>
              <a:t>                                                                                                  </a:t>
            </a:r>
            <a:r>
              <a:rPr lang="de-CH" sz="4800" b="1" dirty="0"/>
              <a:t> </a:t>
            </a:r>
            <a:endParaRPr lang="de-CH" sz="4800" dirty="0"/>
          </a:p>
          <a:p>
            <a:pPr marL="285750" indent="-285750">
              <a:spcBef>
                <a:spcPts val="15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5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b="1" dirty="0"/>
              <a:t>	</a:t>
            </a: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sz="8000" dirty="0"/>
              <a:t>                                                                   </a:t>
            </a:r>
            <a:r>
              <a:rPr lang="de-CH" sz="8000" b="1" dirty="0"/>
              <a:t>Nach Publizieren kann das Werk nicht mehr bearbeitet werden!</a:t>
            </a:r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sz="8000" dirty="0"/>
              <a:t>                                                                                                                                              		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4108577-350F-47DC-060B-B55BF46F9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035" y="3429000"/>
            <a:ext cx="3561723" cy="15088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Werk Publizieren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41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DBC8F54-3A83-A36C-5D41-9CC8AEE66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644" y="1326954"/>
            <a:ext cx="2537814" cy="15318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3C6FEFC7-DB69-71CF-7C05-B4D8454B455C}"/>
              </a:ext>
            </a:extLst>
          </p:cNvPr>
          <p:cNvSpPr/>
          <p:nvPr/>
        </p:nvSpPr>
        <p:spPr>
          <a:xfrm>
            <a:off x="1700375" y="1700610"/>
            <a:ext cx="948412" cy="404059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1948AFC-E2DB-14EB-9F34-C56701BA0F4A}"/>
              </a:ext>
            </a:extLst>
          </p:cNvPr>
          <p:cNvSpPr/>
          <p:nvPr/>
        </p:nvSpPr>
        <p:spPr>
          <a:xfrm>
            <a:off x="1067322" y="4504687"/>
            <a:ext cx="948412" cy="404059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51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Werk Teilen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42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36876"/>
            <a:ext cx="10515600" cy="4840087"/>
          </a:xfrm>
        </p:spPr>
        <p:txBody>
          <a:bodyPr>
            <a:normAutofit fontScale="40000" lnSpcReduction="20000"/>
          </a:bodyPr>
          <a:lstStyle/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b="1" dirty="0"/>
              <a:t>	                            </a:t>
            </a:r>
            <a:r>
              <a:rPr lang="de-CH" sz="4800" dirty="0"/>
              <a:t>Teilen sie ihr Werk mit ihrem Berufsbildner / Lehrer / Kursleiter</a:t>
            </a:r>
          </a:p>
          <a:p>
            <a:pPr marL="285750" indent="-285750">
              <a:spcBef>
                <a:spcPts val="15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5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b="1" dirty="0"/>
              <a:t>	                                                                                                     </a:t>
            </a:r>
            <a:r>
              <a:rPr lang="de-CH" sz="4800" b="1" dirty="0"/>
              <a:t> </a:t>
            </a:r>
            <a:endParaRPr lang="de-CH" sz="4800" dirty="0"/>
          </a:p>
          <a:p>
            <a:pPr marL="285750" indent="-285750">
              <a:spcBef>
                <a:spcPts val="15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5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b="1" dirty="0"/>
              <a:t>	</a:t>
            </a: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176521D-CC65-BD1A-8E90-6616273B4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644" y="2947015"/>
            <a:ext cx="3185160" cy="22898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71948AFC-E2DB-14EB-9F34-C56701BA0F4A}"/>
              </a:ext>
            </a:extLst>
          </p:cNvPr>
          <p:cNvSpPr/>
          <p:nvPr/>
        </p:nvSpPr>
        <p:spPr>
          <a:xfrm>
            <a:off x="1138933" y="4861644"/>
            <a:ext cx="948412" cy="404059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74315D34-457D-4F6E-9B74-E9B412150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821" y="4244028"/>
            <a:ext cx="4712208" cy="16392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5D516177-5EA5-BF28-BB19-94624CAC4DA6}"/>
              </a:ext>
            </a:extLst>
          </p:cNvPr>
          <p:cNvCxnSpPr>
            <a:cxnSpLocks/>
          </p:cNvCxnSpPr>
          <p:nvPr/>
        </p:nvCxnSpPr>
        <p:spPr>
          <a:xfrm flipH="1">
            <a:off x="7610618" y="4863975"/>
            <a:ext cx="1323373" cy="40172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0EB59C61-F44C-494F-C4EE-5010844B4D21}"/>
              </a:ext>
            </a:extLst>
          </p:cNvPr>
          <p:cNvSpPr/>
          <p:nvPr/>
        </p:nvSpPr>
        <p:spPr>
          <a:xfrm>
            <a:off x="6526653" y="5473021"/>
            <a:ext cx="948412" cy="40405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B267BFD8-AC64-E0C8-9A59-E58D932232B5}"/>
              </a:ext>
            </a:extLst>
          </p:cNvPr>
          <p:cNvCxnSpPr>
            <a:cxnSpLocks/>
          </p:cNvCxnSpPr>
          <p:nvPr/>
        </p:nvCxnSpPr>
        <p:spPr>
          <a:xfrm>
            <a:off x="2174581" y="3933825"/>
            <a:ext cx="197252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B056CEFB-FC76-970E-6776-194E8CD47BE9}"/>
              </a:ext>
            </a:extLst>
          </p:cNvPr>
          <p:cNvCxnSpPr>
            <a:cxnSpLocks/>
          </p:cNvCxnSpPr>
          <p:nvPr/>
        </p:nvCxnSpPr>
        <p:spPr>
          <a:xfrm>
            <a:off x="2174581" y="4163892"/>
            <a:ext cx="197252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91AE61E6-F580-59B1-E769-D371024ADE30}"/>
              </a:ext>
            </a:extLst>
          </p:cNvPr>
          <p:cNvCxnSpPr>
            <a:cxnSpLocks/>
          </p:cNvCxnSpPr>
          <p:nvPr/>
        </p:nvCxnSpPr>
        <p:spPr>
          <a:xfrm>
            <a:off x="2174581" y="4404099"/>
            <a:ext cx="197252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ADD6895F-5D51-A99F-35FC-C88482C78172}"/>
              </a:ext>
            </a:extLst>
          </p:cNvPr>
          <p:cNvCxnSpPr>
            <a:cxnSpLocks/>
          </p:cNvCxnSpPr>
          <p:nvPr/>
        </p:nvCxnSpPr>
        <p:spPr>
          <a:xfrm>
            <a:off x="2174581" y="4657298"/>
            <a:ext cx="197252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1044E77E-881E-D6A0-2E81-5FA6C7F894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2" t="10449" b="26125"/>
          <a:stretch>
            <a:fillRect/>
          </a:stretch>
        </p:blipFill>
        <p:spPr>
          <a:xfrm>
            <a:off x="1292644" y="1375152"/>
            <a:ext cx="2222973" cy="1560332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C6CFD28A-FD1C-2806-459A-013F82F982D5}"/>
              </a:ext>
            </a:extLst>
          </p:cNvPr>
          <p:cNvSpPr/>
          <p:nvPr/>
        </p:nvSpPr>
        <p:spPr>
          <a:xfrm>
            <a:off x="1700375" y="2550206"/>
            <a:ext cx="948412" cy="40405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C6FEFC7-DB69-71CF-7C05-B4D8454B455C}"/>
              </a:ext>
            </a:extLst>
          </p:cNvPr>
          <p:cNvSpPr/>
          <p:nvPr/>
        </p:nvSpPr>
        <p:spPr>
          <a:xfrm>
            <a:off x="1613139" y="1356371"/>
            <a:ext cx="948412" cy="404059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20D27BE-DACB-725F-449D-F23685864B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2933" r="-128" b="37863"/>
          <a:stretch>
            <a:fillRect/>
          </a:stretch>
        </p:blipFill>
        <p:spPr>
          <a:xfrm>
            <a:off x="4885535" y="1719870"/>
            <a:ext cx="5017482" cy="2181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05764BE6-9D7D-E7CE-8023-A6E5601F4C00}"/>
              </a:ext>
            </a:extLst>
          </p:cNvPr>
          <p:cNvCxnSpPr>
            <a:cxnSpLocks/>
          </p:cNvCxnSpPr>
          <p:nvPr/>
        </p:nvCxnSpPr>
        <p:spPr>
          <a:xfrm flipH="1">
            <a:off x="6232733" y="3628681"/>
            <a:ext cx="1242332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4AD344D6-8B26-2E0D-28F9-0CCB70687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0184" y="1948776"/>
            <a:ext cx="5017482" cy="2153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DD1F2EF0-9B72-A2DC-B1C7-4E81E0C82EF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-4524" r="30493"/>
          <a:stretch>
            <a:fillRect/>
          </a:stretch>
        </p:blipFill>
        <p:spPr>
          <a:xfrm>
            <a:off x="8709659" y="4159316"/>
            <a:ext cx="2848007" cy="1957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CF1AB48F-DDEA-BF5C-871D-4C743F8D98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2644" y="5436382"/>
            <a:ext cx="4081185" cy="1196193"/>
          </a:xfrm>
          <a:prstGeom prst="rect">
            <a:avLst/>
          </a:prstGeom>
        </p:spPr>
      </p:pic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28A9F483-AAF3-D8D8-CD46-1A47550E49BE}"/>
              </a:ext>
            </a:extLst>
          </p:cNvPr>
          <p:cNvCxnSpPr>
            <a:cxnSpLocks/>
          </p:cNvCxnSpPr>
          <p:nvPr/>
        </p:nvCxnSpPr>
        <p:spPr>
          <a:xfrm>
            <a:off x="992038" y="6126131"/>
            <a:ext cx="428835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02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8" grpId="0" animBg="1"/>
      <p:bldP spid="20" grpId="0" animBg="1"/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98DD5-2074-8559-7331-B456AE6D8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02A15D3-703C-6EDB-8668-C826406C40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727606"/>
            <a:ext cx="10515600" cy="4449357"/>
          </a:xfrm>
        </p:spPr>
        <p:txBody>
          <a:bodyPr>
            <a:normAutofit fontScale="32500" lnSpcReduction="20000"/>
          </a:bodyPr>
          <a:lstStyle/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sz="4900" b="1" dirty="0"/>
              <a:t>                                                                                          </a:t>
            </a:r>
            <a:endParaRPr lang="de-CH" sz="8000" dirty="0"/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sz="8000" dirty="0"/>
              <a:t>		</a:t>
            </a: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b="1" dirty="0"/>
              <a:t>                                                                                                  </a:t>
            </a:r>
            <a:r>
              <a:rPr lang="de-CH" sz="4800" b="1" dirty="0"/>
              <a:t> </a:t>
            </a:r>
            <a:endParaRPr lang="de-CH" sz="4800" dirty="0"/>
          </a:p>
          <a:p>
            <a:pPr marL="285750" indent="-285750">
              <a:spcBef>
                <a:spcPts val="15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5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b="1" dirty="0"/>
              <a:t>	</a:t>
            </a:r>
            <a:endParaRPr lang="de-CH" dirty="0"/>
          </a:p>
          <a:p>
            <a:pPr marL="0" indent="0">
              <a:spcBef>
                <a:spcPts val="1500"/>
              </a:spcBef>
              <a:buNone/>
              <a:tabLst>
                <a:tab pos="2066925" algn="l"/>
              </a:tabLst>
            </a:pPr>
            <a:r>
              <a:rPr lang="de-CH" sz="8000" dirty="0"/>
              <a:t>		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950081-3180-7C05-C5EF-2E3038B47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Ausbildungscockpit für Berufsbildner/in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34A504C-110E-18C1-DAB9-965083C594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A4BAC38-F883-9709-3F55-BEBB678AB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43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5FA6F06-35F5-8755-AEC8-DB3D294C7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F6FBB96-2B82-D675-5BDC-D4A5308AD7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5003BC3-CC7B-5945-59CD-55ABF56BD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55494"/>
            <a:ext cx="2095500" cy="2163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A20EFE1-5045-4346-B227-8215C20C0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728224"/>
            <a:ext cx="4328160" cy="1909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92E5FB9-6017-6173-0029-B9BF77202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8780" y="1355493"/>
            <a:ext cx="5303520" cy="108443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29436010-610C-A7A1-82B2-945DA4B594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8780" y="2531400"/>
            <a:ext cx="5303520" cy="289495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3065102-C645-D5ED-649D-0D7DFAECD5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6620" y="2225283"/>
            <a:ext cx="3718560" cy="3547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D7A8E995-553D-F085-0691-358E8C7A9A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6650" y="3885564"/>
            <a:ext cx="4061460" cy="2091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4782551B-7FBA-344B-CF3C-10BD2577FC77}"/>
              </a:ext>
            </a:extLst>
          </p:cNvPr>
          <p:cNvSpPr/>
          <p:nvPr/>
        </p:nvSpPr>
        <p:spPr>
          <a:xfrm>
            <a:off x="776463" y="2903316"/>
            <a:ext cx="1155207" cy="45292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A89AF8AA-6263-48E6-107E-C490780D1121}"/>
              </a:ext>
            </a:extLst>
          </p:cNvPr>
          <p:cNvCxnSpPr>
            <a:cxnSpLocks/>
          </p:cNvCxnSpPr>
          <p:nvPr/>
        </p:nvCxnSpPr>
        <p:spPr>
          <a:xfrm flipH="1">
            <a:off x="3227021" y="3393395"/>
            <a:ext cx="849679" cy="1110308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C045EFCB-321F-FB51-798D-EF2065E4ECDD}"/>
              </a:ext>
            </a:extLst>
          </p:cNvPr>
          <p:cNvCxnSpPr>
            <a:cxnSpLocks/>
            <a:stCxn id="26" idx="0"/>
          </p:cNvCxnSpPr>
          <p:nvPr/>
        </p:nvCxnSpPr>
        <p:spPr>
          <a:xfrm flipH="1" flipV="1">
            <a:off x="1650984" y="5548125"/>
            <a:ext cx="557538" cy="35936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EB2ABCEB-C641-F461-4A1E-52185BC1FB61}"/>
              </a:ext>
            </a:extLst>
          </p:cNvPr>
          <p:cNvSpPr txBox="1"/>
          <p:nvPr/>
        </p:nvSpPr>
        <p:spPr>
          <a:xfrm>
            <a:off x="3276592" y="3147174"/>
            <a:ext cx="1737368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000" dirty="0"/>
              <a:t>Merkblatt Ausbildungscockpit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5B461CEE-C819-0B75-3B3F-BF08C82399D6}"/>
              </a:ext>
            </a:extLst>
          </p:cNvPr>
          <p:cNvSpPr txBox="1"/>
          <p:nvPr/>
        </p:nvSpPr>
        <p:spPr>
          <a:xfrm>
            <a:off x="1650984" y="5907489"/>
            <a:ext cx="1115076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000" dirty="0"/>
              <a:t>Anleitungsvideo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1D011E5A-4DF4-79C4-8246-3C03665834BE}"/>
              </a:ext>
            </a:extLst>
          </p:cNvPr>
          <p:cNvSpPr/>
          <p:nvPr/>
        </p:nvSpPr>
        <p:spPr>
          <a:xfrm>
            <a:off x="8528296" y="1364379"/>
            <a:ext cx="1155207" cy="452920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F28FC54-2E31-1490-9D3E-F98167907053}"/>
              </a:ext>
            </a:extLst>
          </p:cNvPr>
          <p:cNvSpPr/>
          <p:nvPr/>
        </p:nvSpPr>
        <p:spPr>
          <a:xfrm>
            <a:off x="7486650" y="5517823"/>
            <a:ext cx="941070" cy="346152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E2F26926-0512-BD55-3379-E8D66DF8F5FC}"/>
              </a:ext>
            </a:extLst>
          </p:cNvPr>
          <p:cNvCxnSpPr>
            <a:cxnSpLocks/>
          </p:cNvCxnSpPr>
          <p:nvPr/>
        </p:nvCxnSpPr>
        <p:spPr>
          <a:xfrm flipH="1">
            <a:off x="8528296" y="3339434"/>
            <a:ext cx="655320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>
            <a:extLst>
              <a:ext uri="{FF2B5EF4-FFF2-40B4-BE49-F238E27FC236}">
                <a16:creationId xmlns:a16="http://schemas.microsoft.com/office/drawing/2014/main" id="{8F9344BD-8094-B265-2436-B57A1429C928}"/>
              </a:ext>
            </a:extLst>
          </p:cNvPr>
          <p:cNvSpPr/>
          <p:nvPr/>
        </p:nvSpPr>
        <p:spPr>
          <a:xfrm>
            <a:off x="4846320" y="3728223"/>
            <a:ext cx="411480" cy="401817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3817760-BB93-FEDF-597B-30321002DB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6223" y="4558058"/>
            <a:ext cx="8180934" cy="1871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429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6" grpId="0" animBg="1"/>
      <p:bldP spid="28" grpId="0" animBg="1"/>
      <p:bldP spid="29" grpId="0" animBg="1"/>
      <p:bldP spid="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877B6BD-AE41-4DE5-872A-E55FB19AAA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521439"/>
            <a:ext cx="10515600" cy="4655524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 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r>
              <a:rPr lang="de-CH" dirty="0"/>
              <a:t>	</a:t>
            </a:r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7620000" algn="l"/>
              </a:tabLst>
            </a:pPr>
            <a:endParaRPr lang="de-CH" dirty="0"/>
          </a:p>
          <a:p>
            <a:pPr marL="0" indent="0">
              <a:spcBef>
                <a:spcPts val="1000"/>
              </a:spcBef>
              <a:buNone/>
              <a:tabLst>
                <a:tab pos="7620000" algn="l"/>
              </a:tabLst>
            </a:pP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Musterbeispiele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44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F410B87-CBF5-4857-2A8E-12C9DB3B7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06461"/>
            <a:ext cx="5257800" cy="2759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D3C855F-FC14-EF8F-8D68-27115513C4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41" b="43023"/>
          <a:stretch>
            <a:fillRect/>
          </a:stretch>
        </p:blipFill>
        <p:spPr>
          <a:xfrm>
            <a:off x="818392" y="4444504"/>
            <a:ext cx="2346667" cy="1376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0B21064E-3E70-6D05-73EE-6614A9F37F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" b="41976"/>
          <a:stretch>
            <a:fillRect/>
          </a:stretch>
        </p:blipFill>
        <p:spPr>
          <a:xfrm>
            <a:off x="3228557" y="4433096"/>
            <a:ext cx="2318774" cy="1388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66FF336F-F74F-DC0F-9510-329C5D50B6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0416" y="1521439"/>
            <a:ext cx="4923191" cy="2744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B11A3045-6058-95AE-6CBF-2529DD3C5A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3173" y="4444504"/>
            <a:ext cx="2607540" cy="1968895"/>
          </a:xfrm>
          <a:prstGeom prst="rect">
            <a:avLst/>
          </a:prstGeom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A33ACA96-1D9A-FFFC-DA4C-24F859F9DF79}"/>
              </a:ext>
            </a:extLst>
          </p:cNvPr>
          <p:cNvSpPr/>
          <p:nvPr/>
        </p:nvSpPr>
        <p:spPr>
          <a:xfrm>
            <a:off x="798585" y="5496637"/>
            <a:ext cx="688904" cy="33504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0A58EFB-C35E-3A98-497A-B1514B698D4F}"/>
              </a:ext>
            </a:extLst>
          </p:cNvPr>
          <p:cNvSpPr/>
          <p:nvPr/>
        </p:nvSpPr>
        <p:spPr>
          <a:xfrm>
            <a:off x="691563" y="1430828"/>
            <a:ext cx="560934" cy="535996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E1D7C0D2-FC45-3C8B-6ABB-254560DC6768}"/>
              </a:ext>
            </a:extLst>
          </p:cNvPr>
          <p:cNvSpPr/>
          <p:nvPr/>
        </p:nvSpPr>
        <p:spPr>
          <a:xfrm>
            <a:off x="3204674" y="5486399"/>
            <a:ext cx="688904" cy="335044"/>
          </a:xfrm>
          <a:prstGeom prst="ellipse">
            <a:avLst/>
          </a:prstGeom>
          <a:noFill/>
          <a:ln w="38100">
            <a:solidFill>
              <a:srgbClr val="E5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spAutoFit/>
          </a:bodyPr>
          <a:lstStyle/>
          <a:p>
            <a:pPr algn="ctr"/>
            <a:endParaRPr lang="de-CH">
              <a:solidFill>
                <a:srgbClr val="FFFFFF"/>
              </a:solidFill>
            </a:endParaRPr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1D13D588-E9B8-D990-1B1A-038EAADEE803}"/>
              </a:ext>
            </a:extLst>
          </p:cNvPr>
          <p:cNvCxnSpPr>
            <a:cxnSpLocks/>
          </p:cNvCxnSpPr>
          <p:nvPr/>
        </p:nvCxnSpPr>
        <p:spPr>
          <a:xfrm flipV="1">
            <a:off x="3788228" y="2447034"/>
            <a:ext cx="661593" cy="463523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45F3557B-0320-DBE8-046E-EA0B320C7A8E}"/>
              </a:ext>
            </a:extLst>
          </p:cNvPr>
          <p:cNvCxnSpPr>
            <a:cxnSpLocks/>
          </p:cNvCxnSpPr>
          <p:nvPr/>
        </p:nvCxnSpPr>
        <p:spPr>
          <a:xfrm flipV="1">
            <a:off x="6331518" y="4208998"/>
            <a:ext cx="513716" cy="47101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83A61526-176D-0DC2-B769-51837E085B22}"/>
              </a:ext>
            </a:extLst>
          </p:cNvPr>
          <p:cNvCxnSpPr>
            <a:cxnSpLocks/>
          </p:cNvCxnSpPr>
          <p:nvPr/>
        </p:nvCxnSpPr>
        <p:spPr>
          <a:xfrm>
            <a:off x="8283388" y="5772507"/>
            <a:ext cx="513035" cy="348184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3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9F590-9447-45E0-8C49-B64E3B0A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Fragen …….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1DE1361-C1BA-4FA1-A6E7-8F70EE14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78378" y="6560575"/>
            <a:ext cx="4020215" cy="144000"/>
          </a:xfrm>
        </p:spPr>
        <p:txBody>
          <a:bodyPr/>
          <a:lstStyle/>
          <a:p>
            <a:r>
              <a:rPr lang="de-DE"/>
              <a:t>24. Juli 2026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0D74FA-1F39-4753-ACA1-D1D50229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t>45</a:t>
            </a:fld>
            <a:endParaRPr lang="de-CH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C76EAE1-03C7-4C30-BDE4-23D4427F8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299" y="1085493"/>
            <a:ext cx="11304858" cy="540000"/>
          </a:xfrm>
        </p:spPr>
        <p:txBody>
          <a:bodyPr/>
          <a:lstStyle/>
          <a:p>
            <a:pPr defTabSz="215900">
              <a:tabLst>
                <a:tab pos="4933950" algn="l"/>
                <a:tab pos="5470525" algn="ctr"/>
                <a:tab pos="11210925" algn="r"/>
              </a:tabLst>
            </a:pPr>
            <a:r>
              <a:rPr lang="de-CH" dirty="0"/>
              <a:t>		 	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86159D6-CFF5-47A8-818B-D7AB6E073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defTabSz="215900">
              <a:buNone/>
              <a:tabLst>
                <a:tab pos="5561013" algn="ctr"/>
                <a:tab pos="11483975" algn="r"/>
              </a:tabLst>
            </a:pPr>
            <a:r>
              <a:rPr lang="de-CH" dirty="0"/>
              <a:t>		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056DE0D-3E6F-42C8-A3CE-E6ABED3FE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384" y="2067206"/>
            <a:ext cx="4028687" cy="402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023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1291</Words>
  <Application>Microsoft Office PowerPoint</Application>
  <PresentationFormat>Breitbild</PresentationFormat>
  <Paragraphs>778</Paragraphs>
  <Slides>45</Slides>
  <Notes>27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Einloggen</vt:lpstr>
      <vt:lpstr>Einloggen</vt:lpstr>
      <vt:lpstr>Handlungskompetenz / Praxisauftrag </vt:lpstr>
      <vt:lpstr>Handlungskompetenz / Praxisauftrag </vt:lpstr>
      <vt:lpstr>Handlungskompetenzen / Praxisaufträge </vt:lpstr>
      <vt:lpstr>PowerPoint-Präsentation</vt:lpstr>
      <vt:lpstr>Praxisauftrag herunterladen </vt:lpstr>
      <vt:lpstr>Praxisauftrag speichern</vt:lpstr>
      <vt:lpstr>Handlungskompetenz / Praxisauftrag </vt:lpstr>
      <vt:lpstr>PowerPoint-Präsentation</vt:lpstr>
      <vt:lpstr>Erstellen meines Werkes / Lerndokumentation </vt:lpstr>
      <vt:lpstr>Meine Werke</vt:lpstr>
      <vt:lpstr>Werk erstellen</vt:lpstr>
      <vt:lpstr>Werk erstellen</vt:lpstr>
      <vt:lpstr>Titel </vt:lpstr>
      <vt:lpstr>Ausgangslage</vt:lpstr>
      <vt:lpstr>Ausgangslage</vt:lpstr>
      <vt:lpstr>Praxisauftrag</vt:lpstr>
      <vt:lpstr>Titelbild</vt:lpstr>
      <vt:lpstr>Arbeitsschritte</vt:lpstr>
      <vt:lpstr>Arbeitsschritte</vt:lpstr>
      <vt:lpstr>Arbeitsschritte</vt:lpstr>
      <vt:lpstr>Arbeitsschritte</vt:lpstr>
      <vt:lpstr>Zitat / Erkenntnis zu dieser Arbeit </vt:lpstr>
      <vt:lpstr>Nächster Schritt hinzufügen </vt:lpstr>
      <vt:lpstr>Nächster Schritt hinzufügen </vt:lpstr>
      <vt:lpstr>Zitat hinzufügen</vt:lpstr>
      <vt:lpstr>Nächster Schritt mit Zitat hinzufügen </vt:lpstr>
      <vt:lpstr>Nächster Schritt mit Zitat hinzufügen </vt:lpstr>
      <vt:lpstr>Vorschau anzeigen </vt:lpstr>
      <vt:lpstr>Reflexion</vt:lpstr>
      <vt:lpstr>Learnings</vt:lpstr>
      <vt:lpstr>Tags</vt:lpstr>
      <vt:lpstr>Werk speichern / Vorschau anzeigen </vt:lpstr>
      <vt:lpstr>PDF erstellen und abspeichern</vt:lpstr>
      <vt:lpstr>Erstellte Werke</vt:lpstr>
      <vt:lpstr>Praxisauftrag erledigt</vt:lpstr>
      <vt:lpstr>Erstellte Werke</vt:lpstr>
      <vt:lpstr>Werk Publizieren</vt:lpstr>
      <vt:lpstr>Werk Teilen</vt:lpstr>
      <vt:lpstr>Ausbildungscockpit für Berufsbildner/in</vt:lpstr>
      <vt:lpstr>Musterbeispiele</vt:lpstr>
      <vt:lpstr>Fragen …….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Philipp Schleiss</dc:creator>
  <cp:lastModifiedBy>Kurt Ambühl</cp:lastModifiedBy>
  <cp:revision>95</cp:revision>
  <dcterms:created xsi:type="dcterms:W3CDTF">2024-01-03T13:13:28Z</dcterms:created>
  <dcterms:modified xsi:type="dcterms:W3CDTF">2026-07-24T14:14:01Z</dcterms:modified>
</cp:coreProperties>
</file>